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7" r:id="rId2"/>
    <p:sldId id="258" r:id="rId3"/>
    <p:sldId id="259"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4" r:id="rId20"/>
    <p:sldId id="283" r:id="rId2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EBD8"/>
    <a:srgbClr val="8335E5"/>
    <a:srgbClr val="6B8DE1"/>
    <a:srgbClr val="6C92E1"/>
    <a:srgbClr val="6313DC"/>
    <a:srgbClr val="1E3ADA"/>
    <a:srgbClr val="030553"/>
    <a:srgbClr val="7D4BC9"/>
    <a:srgbClr val="16286E"/>
    <a:srgbClr val="652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82" autoAdjust="0"/>
    <p:restoredTop sz="94652" autoAdjust="0"/>
  </p:normalViewPr>
  <p:slideViewPr>
    <p:cSldViewPr snapToGrid="0" showGuides="1">
      <p:cViewPr varScale="1">
        <p:scale>
          <a:sx n="89" d="100"/>
          <a:sy n="89" d="100"/>
        </p:scale>
        <p:origin x="66" y="84"/>
      </p:cViewPr>
      <p:guideLst>
        <p:guide orient="horz" pos="2064"/>
        <p:guide pos="3840"/>
        <p:guide pos="456"/>
        <p:guide pos="720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A5E5A06-49CA-4CC1-87DE-FA77A677BB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0AB57FBC-7FA3-4A4B-999A-96FD7DC0D4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E3F634E-7AAD-4D1B-8944-3921EA0E5915}" type="datetime1">
              <a:rPr lang="fr-FR" smtClean="0"/>
              <a:t>05/12/2021</a:t>
            </a:fld>
            <a:endParaRPr lang="fr-FR" dirty="0"/>
          </a:p>
        </p:txBody>
      </p:sp>
      <p:sp>
        <p:nvSpPr>
          <p:cNvPr id="4" name="Espace réservé du pied de page 3">
            <a:extLst>
              <a:ext uri="{FF2B5EF4-FFF2-40B4-BE49-F238E27FC236}">
                <a16:creationId xmlns:a16="http://schemas.microsoft.com/office/drawing/2014/main" id="{6EE13074-6DA0-4561-A86B-2939D8B458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F2B7A8E5-C1F9-40CC-A2A5-13CF7BD3F7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9DEC52A-C4AE-45FE-B7FF-C255388ED1F4}" type="slidenum">
              <a:rPr lang="fr-FR" smtClean="0"/>
              <a:t>‹N°›</a:t>
            </a:fld>
            <a:endParaRPr lang="fr-FR" dirty="0"/>
          </a:p>
        </p:txBody>
      </p:sp>
    </p:spTree>
    <p:extLst>
      <p:ext uri="{BB962C8B-B14F-4D97-AF65-F5344CB8AC3E}">
        <p14:creationId xmlns:p14="http://schemas.microsoft.com/office/powerpoint/2010/main" val="2747763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3045F-D32A-43F9-990C-99C552A137F5}" type="datetime1">
              <a:rPr lang="fr-FR" smtClean="0"/>
              <a:pPr/>
              <a:t>05/12/2021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F8F48A-6110-47DA-8521-A1D1FFD22FEF}" type="slidenum">
              <a:rPr lang="fr-FR" noProof="0" smtClean="0"/>
              <a:t>‹N°›</a:t>
            </a:fld>
            <a:endParaRPr lang="fr-FR" noProof="0"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a:t>
            </a:fld>
            <a:endParaRPr lang="fr-FR" dirty="0"/>
          </a:p>
        </p:txBody>
      </p:sp>
    </p:spTree>
    <p:extLst>
      <p:ext uri="{BB962C8B-B14F-4D97-AF65-F5344CB8AC3E}">
        <p14:creationId xmlns:p14="http://schemas.microsoft.com/office/powerpoint/2010/main" val="151137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10</a:t>
            </a:fld>
            <a:endParaRPr lang="fr-FR" dirty="0"/>
          </a:p>
        </p:txBody>
      </p:sp>
    </p:spTree>
    <p:extLst>
      <p:ext uri="{BB962C8B-B14F-4D97-AF65-F5344CB8AC3E}">
        <p14:creationId xmlns:p14="http://schemas.microsoft.com/office/powerpoint/2010/main" val="2289676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11</a:t>
            </a:fld>
            <a:endParaRPr lang="fr-FR" dirty="0"/>
          </a:p>
        </p:txBody>
      </p:sp>
    </p:spTree>
    <p:extLst>
      <p:ext uri="{BB962C8B-B14F-4D97-AF65-F5344CB8AC3E}">
        <p14:creationId xmlns:p14="http://schemas.microsoft.com/office/powerpoint/2010/main" val="3998213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12</a:t>
            </a:fld>
            <a:endParaRPr lang="fr-FR" dirty="0"/>
          </a:p>
        </p:txBody>
      </p:sp>
    </p:spTree>
    <p:extLst>
      <p:ext uri="{BB962C8B-B14F-4D97-AF65-F5344CB8AC3E}">
        <p14:creationId xmlns:p14="http://schemas.microsoft.com/office/powerpoint/2010/main" val="17642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13</a:t>
            </a:fld>
            <a:endParaRPr lang="fr-FR" dirty="0"/>
          </a:p>
        </p:txBody>
      </p:sp>
    </p:spTree>
    <p:extLst>
      <p:ext uri="{BB962C8B-B14F-4D97-AF65-F5344CB8AC3E}">
        <p14:creationId xmlns:p14="http://schemas.microsoft.com/office/powerpoint/2010/main" val="324364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14</a:t>
            </a:fld>
            <a:endParaRPr lang="fr-FR" dirty="0"/>
          </a:p>
        </p:txBody>
      </p:sp>
    </p:spTree>
    <p:extLst>
      <p:ext uri="{BB962C8B-B14F-4D97-AF65-F5344CB8AC3E}">
        <p14:creationId xmlns:p14="http://schemas.microsoft.com/office/powerpoint/2010/main" val="1819687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15</a:t>
            </a:fld>
            <a:endParaRPr lang="fr-FR" dirty="0"/>
          </a:p>
        </p:txBody>
      </p:sp>
    </p:spTree>
    <p:extLst>
      <p:ext uri="{BB962C8B-B14F-4D97-AF65-F5344CB8AC3E}">
        <p14:creationId xmlns:p14="http://schemas.microsoft.com/office/powerpoint/2010/main" val="191695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16</a:t>
            </a:fld>
            <a:endParaRPr lang="fr-FR" dirty="0"/>
          </a:p>
        </p:txBody>
      </p:sp>
    </p:spTree>
    <p:extLst>
      <p:ext uri="{BB962C8B-B14F-4D97-AF65-F5344CB8AC3E}">
        <p14:creationId xmlns:p14="http://schemas.microsoft.com/office/powerpoint/2010/main" val="42770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17</a:t>
            </a:fld>
            <a:endParaRPr lang="fr-FR" dirty="0"/>
          </a:p>
        </p:txBody>
      </p:sp>
    </p:spTree>
    <p:extLst>
      <p:ext uri="{BB962C8B-B14F-4D97-AF65-F5344CB8AC3E}">
        <p14:creationId xmlns:p14="http://schemas.microsoft.com/office/powerpoint/2010/main" val="4292020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18</a:t>
            </a:fld>
            <a:endParaRPr lang="fr-FR" dirty="0"/>
          </a:p>
        </p:txBody>
      </p:sp>
    </p:spTree>
    <p:extLst>
      <p:ext uri="{BB962C8B-B14F-4D97-AF65-F5344CB8AC3E}">
        <p14:creationId xmlns:p14="http://schemas.microsoft.com/office/powerpoint/2010/main" val="349608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19</a:t>
            </a:fld>
            <a:endParaRPr lang="fr-FR" dirty="0"/>
          </a:p>
        </p:txBody>
      </p:sp>
    </p:spTree>
    <p:extLst>
      <p:ext uri="{BB962C8B-B14F-4D97-AF65-F5344CB8AC3E}">
        <p14:creationId xmlns:p14="http://schemas.microsoft.com/office/powerpoint/2010/main" val="89456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 </a:t>
            </a:r>
          </a:p>
        </p:txBody>
      </p:sp>
      <p:sp>
        <p:nvSpPr>
          <p:cNvPr id="4" name="Espace réservé du numéro de diapositive 3"/>
          <p:cNvSpPr>
            <a:spLocks noGrp="1"/>
          </p:cNvSpPr>
          <p:nvPr>
            <p:ph type="sldNum" sz="quarter" idx="10"/>
          </p:nvPr>
        </p:nvSpPr>
        <p:spPr/>
        <p:txBody>
          <a:bodyPr rtlCol="0"/>
          <a:lstStyle/>
          <a:p>
            <a:pPr rtl="0"/>
            <a:fld id="{6DF8F48A-6110-47DA-8521-A1D1FFD22FEF}" type="slidenum">
              <a:rPr lang="fr-FR" smtClean="0"/>
              <a:t>2</a:t>
            </a:fld>
            <a:endParaRPr lang="fr-FR" dirty="0"/>
          </a:p>
        </p:txBody>
      </p:sp>
    </p:spTree>
    <p:extLst>
      <p:ext uri="{BB962C8B-B14F-4D97-AF65-F5344CB8AC3E}">
        <p14:creationId xmlns:p14="http://schemas.microsoft.com/office/powerpoint/2010/main" val="204202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20</a:t>
            </a:fld>
            <a:endParaRPr lang="fr-FR" dirty="0"/>
          </a:p>
        </p:txBody>
      </p:sp>
    </p:spTree>
    <p:extLst>
      <p:ext uri="{BB962C8B-B14F-4D97-AF65-F5344CB8AC3E}">
        <p14:creationId xmlns:p14="http://schemas.microsoft.com/office/powerpoint/2010/main" val="1017857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3</a:t>
            </a:fld>
            <a:endParaRPr lang="fr-FR" dirty="0"/>
          </a:p>
        </p:txBody>
      </p:sp>
    </p:spTree>
    <p:extLst>
      <p:ext uri="{BB962C8B-B14F-4D97-AF65-F5344CB8AC3E}">
        <p14:creationId xmlns:p14="http://schemas.microsoft.com/office/powerpoint/2010/main" val="45383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4</a:t>
            </a:fld>
            <a:endParaRPr lang="fr-FR" dirty="0"/>
          </a:p>
        </p:txBody>
      </p:sp>
    </p:spTree>
    <p:extLst>
      <p:ext uri="{BB962C8B-B14F-4D97-AF65-F5344CB8AC3E}">
        <p14:creationId xmlns:p14="http://schemas.microsoft.com/office/powerpoint/2010/main" val="241863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5</a:t>
            </a:fld>
            <a:endParaRPr lang="fr-FR" dirty="0"/>
          </a:p>
        </p:txBody>
      </p:sp>
    </p:spTree>
    <p:extLst>
      <p:ext uri="{BB962C8B-B14F-4D97-AF65-F5344CB8AC3E}">
        <p14:creationId xmlns:p14="http://schemas.microsoft.com/office/powerpoint/2010/main" val="811468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6</a:t>
            </a:fld>
            <a:endParaRPr lang="fr-FR" dirty="0"/>
          </a:p>
        </p:txBody>
      </p:sp>
    </p:spTree>
    <p:extLst>
      <p:ext uri="{BB962C8B-B14F-4D97-AF65-F5344CB8AC3E}">
        <p14:creationId xmlns:p14="http://schemas.microsoft.com/office/powerpoint/2010/main" val="1167805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7</a:t>
            </a:fld>
            <a:endParaRPr lang="fr-FR" dirty="0"/>
          </a:p>
        </p:txBody>
      </p:sp>
    </p:spTree>
    <p:extLst>
      <p:ext uri="{BB962C8B-B14F-4D97-AF65-F5344CB8AC3E}">
        <p14:creationId xmlns:p14="http://schemas.microsoft.com/office/powerpoint/2010/main" val="259121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8</a:t>
            </a:fld>
            <a:endParaRPr lang="fr-FR" dirty="0"/>
          </a:p>
        </p:txBody>
      </p:sp>
    </p:spTree>
    <p:extLst>
      <p:ext uri="{BB962C8B-B14F-4D97-AF65-F5344CB8AC3E}">
        <p14:creationId xmlns:p14="http://schemas.microsoft.com/office/powerpoint/2010/main" val="104352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DF8F48A-6110-47DA-8521-A1D1FFD22FEF}" type="slidenum">
              <a:rPr lang="fr-FR" smtClean="0"/>
              <a:t>9</a:t>
            </a:fld>
            <a:endParaRPr lang="fr-FR" dirty="0"/>
          </a:p>
        </p:txBody>
      </p:sp>
    </p:spTree>
    <p:extLst>
      <p:ext uri="{BB962C8B-B14F-4D97-AF65-F5344CB8AC3E}">
        <p14:creationId xmlns:p14="http://schemas.microsoft.com/office/powerpoint/2010/main" val="225321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endParaRPr lang="fr-FR" noProof="0" dirty="0"/>
          </a:p>
        </p:txBody>
      </p:sp>
      <p:sp>
        <p:nvSpPr>
          <p:cNvPr id="3" name="Sous-titre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4" name="Espace réservé de la date 3">
            <a:extLst>
              <a:ext uri="{FF2B5EF4-FFF2-40B4-BE49-F238E27FC236}">
                <a16:creationId xmlns:a16="http://schemas.microsoft.com/office/drawing/2014/main" id="{7245F25D-6082-47DE-9B2C-675944DD1812}"/>
              </a:ext>
            </a:extLst>
          </p:cNvPr>
          <p:cNvSpPr>
            <a:spLocks noGrp="1"/>
          </p:cNvSpPr>
          <p:nvPr>
            <p:ph type="dt" sz="half" idx="10"/>
          </p:nvPr>
        </p:nvSpPr>
        <p:spPr/>
        <p:txBody>
          <a:bodyPr rtlCol="0"/>
          <a:lstStyle/>
          <a:p>
            <a:pPr rtl="0"/>
            <a:fld id="{94783C35-8596-4843-9D3C-7B528D834CFC}" type="datetime1">
              <a:rPr lang="fr-FR" noProof="0" smtClean="0"/>
              <a:t>05/12/2021</a:t>
            </a:fld>
            <a:endParaRPr lang="fr-FR" noProof="0" dirty="0"/>
          </a:p>
        </p:txBody>
      </p:sp>
      <p:sp>
        <p:nvSpPr>
          <p:cNvPr id="5" name="Espace réservé du pied de page 4">
            <a:extLst>
              <a:ext uri="{FF2B5EF4-FFF2-40B4-BE49-F238E27FC236}">
                <a16:creationId xmlns:a16="http://schemas.microsoft.com/office/drawing/2014/main" id="{5E24B0FF-3B25-4E5C-A0A7-4E1636362153}"/>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081C24-32F4-4208-B651-CDCBFCD0312A}"/>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89B044BD-4FA0-432C-95D7-517D2DE8C4B6}"/>
              </a:ext>
            </a:extLst>
          </p:cNvPr>
          <p:cNvSpPr>
            <a:spLocks noGrp="1"/>
          </p:cNvSpPr>
          <p:nvPr>
            <p:ph type="dt" sz="half" idx="10"/>
          </p:nvPr>
        </p:nvSpPr>
        <p:spPr/>
        <p:txBody>
          <a:bodyPr rtlCol="0"/>
          <a:lstStyle/>
          <a:p>
            <a:pPr rtl="0"/>
            <a:fld id="{6B4382BA-0533-4C7D-AB6E-1EA1FDCFC04D}" type="datetime1">
              <a:rPr lang="fr-FR" noProof="0" smtClean="0"/>
              <a:t>05/12/2021</a:t>
            </a:fld>
            <a:endParaRPr lang="fr-FR" noProof="0" dirty="0"/>
          </a:p>
        </p:txBody>
      </p:sp>
      <p:sp>
        <p:nvSpPr>
          <p:cNvPr id="5" name="Espace réservé du pied de page 4">
            <a:extLst>
              <a:ext uri="{FF2B5EF4-FFF2-40B4-BE49-F238E27FC236}">
                <a16:creationId xmlns:a16="http://schemas.microsoft.com/office/drawing/2014/main" id="{AD17F283-FE61-4C9A-9E39-74D429C582C2}"/>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rtlCol="0"/>
          <a:lstStyle/>
          <a:p>
            <a:pPr rtl="0"/>
            <a:r>
              <a:rPr lang="fr-FR" noProof="0"/>
              <a:t>Modifiez le style du titre</a:t>
            </a:r>
            <a:endParaRPr lang="fr-FR" noProof="0" dirty="0"/>
          </a:p>
        </p:txBody>
      </p:sp>
      <p:sp>
        <p:nvSpPr>
          <p:cNvPr id="3" name="Espace réservé du texte vertical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34C92C56-63F3-4246-AAEE-2FBC89E80248}"/>
              </a:ext>
            </a:extLst>
          </p:cNvPr>
          <p:cNvSpPr>
            <a:spLocks noGrp="1"/>
          </p:cNvSpPr>
          <p:nvPr>
            <p:ph type="dt" sz="half" idx="10"/>
          </p:nvPr>
        </p:nvSpPr>
        <p:spPr/>
        <p:txBody>
          <a:bodyPr rtlCol="0"/>
          <a:lstStyle/>
          <a:p>
            <a:pPr rtl="0"/>
            <a:fld id="{E725F5DB-C5B6-45B6-B0FF-1F88144964AE}" type="datetime1">
              <a:rPr lang="fr-FR" noProof="0" smtClean="0"/>
              <a:t>05/12/2021</a:t>
            </a:fld>
            <a:endParaRPr lang="fr-FR" noProof="0" dirty="0"/>
          </a:p>
        </p:txBody>
      </p:sp>
      <p:sp>
        <p:nvSpPr>
          <p:cNvPr id="5" name="Espace réservé du pied de page 4">
            <a:extLst>
              <a:ext uri="{FF2B5EF4-FFF2-40B4-BE49-F238E27FC236}">
                <a16:creationId xmlns:a16="http://schemas.microsoft.com/office/drawing/2014/main" id="{35C10319-C816-40EC-B1D0-FD9748E41D78}"/>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DADCE2-978E-4923-B0E9-4C966B6798C3}"/>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6CEB0BD6-F012-4C6D-BDAD-9E90ED25A387}"/>
              </a:ext>
            </a:extLst>
          </p:cNvPr>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a:extLst>
              <a:ext uri="{FF2B5EF4-FFF2-40B4-BE49-F238E27FC236}">
                <a16:creationId xmlns:a16="http://schemas.microsoft.com/office/drawing/2014/main" id="{DEE2F9E5-192C-4E88-9147-D263893B1842}"/>
              </a:ext>
            </a:extLst>
          </p:cNvPr>
          <p:cNvSpPr>
            <a:spLocks noGrp="1"/>
          </p:cNvSpPr>
          <p:nvPr>
            <p:ph type="dt" sz="half" idx="10"/>
          </p:nvPr>
        </p:nvSpPr>
        <p:spPr/>
        <p:txBody>
          <a:bodyPr rtlCol="0"/>
          <a:lstStyle/>
          <a:p>
            <a:pPr rtl="0"/>
            <a:fld id="{7E7E6BF0-E032-45BA-8A88-5AF4AB6C9C64}" type="datetime1">
              <a:rPr lang="fr-FR" noProof="0" smtClean="0"/>
              <a:t>05/12/2021</a:t>
            </a:fld>
            <a:endParaRPr lang="fr-FR" noProof="0" dirty="0"/>
          </a:p>
        </p:txBody>
      </p:sp>
      <p:sp>
        <p:nvSpPr>
          <p:cNvPr id="5" name="Espace réservé du pied de page 4">
            <a:extLst>
              <a:ext uri="{FF2B5EF4-FFF2-40B4-BE49-F238E27FC236}">
                <a16:creationId xmlns:a16="http://schemas.microsoft.com/office/drawing/2014/main" id="{794A7138-3EAF-4C9D-903E-55D9BC040272}"/>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
        <p:nvSpPr>
          <p:cNvPr id="4" name="Espace réservé de la date 3">
            <a:extLst>
              <a:ext uri="{FF2B5EF4-FFF2-40B4-BE49-F238E27FC236}">
                <a16:creationId xmlns:a16="http://schemas.microsoft.com/office/drawing/2014/main" id="{A2F46640-E89E-47CE-984D-0C0ECF7CF529}"/>
              </a:ext>
            </a:extLst>
          </p:cNvPr>
          <p:cNvSpPr>
            <a:spLocks noGrp="1"/>
          </p:cNvSpPr>
          <p:nvPr>
            <p:ph type="dt" sz="half" idx="10"/>
          </p:nvPr>
        </p:nvSpPr>
        <p:spPr/>
        <p:txBody>
          <a:bodyPr rtlCol="0"/>
          <a:lstStyle/>
          <a:p>
            <a:pPr rtl="0"/>
            <a:fld id="{FBC8EAB8-8EC4-4264-928C-91F22A0F123A}" type="datetime1">
              <a:rPr lang="fr-FR" noProof="0" smtClean="0"/>
              <a:t>05/12/2021</a:t>
            </a:fld>
            <a:endParaRPr lang="fr-FR" noProof="0" dirty="0"/>
          </a:p>
        </p:txBody>
      </p:sp>
      <p:sp>
        <p:nvSpPr>
          <p:cNvPr id="5" name="Espace réservé du pied de page 4">
            <a:extLst>
              <a:ext uri="{FF2B5EF4-FFF2-40B4-BE49-F238E27FC236}">
                <a16:creationId xmlns:a16="http://schemas.microsoft.com/office/drawing/2014/main" id="{F4177A8F-F167-4C43-AEE7-45067080142F}"/>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AA026-BFE6-4D2A-9ABF-C593B5666574}"/>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a:extLst>
              <a:ext uri="{FF2B5EF4-FFF2-40B4-BE49-F238E27FC236}">
                <a16:creationId xmlns:a16="http://schemas.microsoft.com/office/drawing/2014/main" id="{85C49B47-0C41-4DCC-9902-126916D9C448}"/>
              </a:ext>
            </a:extLst>
          </p:cNvPr>
          <p:cNvSpPr>
            <a:spLocks noGrp="1"/>
          </p:cNvSpPr>
          <p:nvPr>
            <p:ph type="dt" sz="half" idx="10"/>
          </p:nvPr>
        </p:nvSpPr>
        <p:spPr/>
        <p:txBody>
          <a:bodyPr rtlCol="0"/>
          <a:lstStyle/>
          <a:p>
            <a:pPr rtl="0"/>
            <a:fld id="{5DCE2717-4AE0-41B8-853A-157E74C7835C}" type="datetime1">
              <a:rPr lang="fr-FR" noProof="0" smtClean="0"/>
              <a:t>05/12/2021</a:t>
            </a:fld>
            <a:endParaRPr lang="fr-FR" noProof="0" dirty="0"/>
          </a:p>
        </p:txBody>
      </p:sp>
      <p:sp>
        <p:nvSpPr>
          <p:cNvPr id="6" name="Espace réservé du pied de page 5">
            <a:extLst>
              <a:ext uri="{FF2B5EF4-FFF2-40B4-BE49-F238E27FC236}">
                <a16:creationId xmlns:a16="http://schemas.microsoft.com/office/drawing/2014/main" id="{B7CD28B7-2F2D-4E80-A107-C1F266C63064}"/>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rtlCol="0"/>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46E8C038-E6A1-499D-9E24-FA5980421C81}"/>
              </a:ext>
            </a:extLst>
          </p:cNvPr>
          <p:cNvSpPr>
            <a:spLocks noGrp="1"/>
          </p:cNvSpPr>
          <p:nvPr>
            <p:ph type="dt" sz="half" idx="10"/>
          </p:nvPr>
        </p:nvSpPr>
        <p:spPr/>
        <p:txBody>
          <a:bodyPr rtlCol="0"/>
          <a:lstStyle/>
          <a:p>
            <a:pPr rtl="0"/>
            <a:fld id="{BEE7118C-0042-46B9-B6D4-26AB9DF2F067}" type="datetime1">
              <a:rPr lang="fr-FR" noProof="0" smtClean="0"/>
              <a:t>05/12/2021</a:t>
            </a:fld>
            <a:endParaRPr lang="fr-FR" noProof="0" dirty="0"/>
          </a:p>
        </p:txBody>
      </p:sp>
      <p:sp>
        <p:nvSpPr>
          <p:cNvPr id="8" name="Espace réservé du pied de page 7">
            <a:extLst>
              <a:ext uri="{FF2B5EF4-FFF2-40B4-BE49-F238E27FC236}">
                <a16:creationId xmlns:a16="http://schemas.microsoft.com/office/drawing/2014/main" id="{F9F911B6-A759-487E-8CB6-CF9EF737F076}"/>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E02F8A-97AC-456C-B9E3-45A7D520C5DA}"/>
              </a:ext>
            </a:extLst>
          </p:cNvPr>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340F483-F2B9-47A3-9B5C-8C264B7016BD}"/>
              </a:ext>
            </a:extLst>
          </p:cNvPr>
          <p:cNvSpPr>
            <a:spLocks noGrp="1"/>
          </p:cNvSpPr>
          <p:nvPr>
            <p:ph type="dt" sz="half" idx="10"/>
          </p:nvPr>
        </p:nvSpPr>
        <p:spPr/>
        <p:txBody>
          <a:bodyPr rtlCol="0"/>
          <a:lstStyle/>
          <a:p>
            <a:pPr rtl="0"/>
            <a:fld id="{0B490D74-EF91-430C-8635-911973C75DDF}" type="datetime1">
              <a:rPr lang="fr-FR" noProof="0" smtClean="0"/>
              <a:t>05/12/2021</a:t>
            </a:fld>
            <a:endParaRPr lang="fr-FR" noProof="0" dirty="0"/>
          </a:p>
        </p:txBody>
      </p:sp>
      <p:sp>
        <p:nvSpPr>
          <p:cNvPr id="4" name="Espace réservé du pied de page 3">
            <a:extLst>
              <a:ext uri="{FF2B5EF4-FFF2-40B4-BE49-F238E27FC236}">
                <a16:creationId xmlns:a16="http://schemas.microsoft.com/office/drawing/2014/main" id="{25849874-9D9B-4597-B20D-33D6F58BCA32}"/>
              </a:ext>
            </a:extLst>
          </p:cNvPr>
          <p:cNvSpPr>
            <a:spLocks noGrp="1"/>
          </p:cNvSpPr>
          <p:nvPr>
            <p:ph type="ftr" sz="quarter" idx="11"/>
          </p:nvPr>
        </p:nvSpPr>
        <p:spPr/>
        <p:txBody>
          <a:bodyPr rtlCol="0"/>
          <a:lstStyle/>
          <a:p>
            <a:pPr rtl="0"/>
            <a:endParaRPr lang="fr-FR" noProof="0" dirty="0"/>
          </a:p>
        </p:txBody>
      </p:sp>
      <p:sp>
        <p:nvSpPr>
          <p:cNvPr id="5" name="Espace réservé du numéro de diapositive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6A3F6AD-4D61-4238-AB7D-613625BFF81F}"/>
              </a:ext>
            </a:extLst>
          </p:cNvPr>
          <p:cNvSpPr>
            <a:spLocks noGrp="1"/>
          </p:cNvSpPr>
          <p:nvPr>
            <p:ph type="dt" sz="half" idx="10"/>
          </p:nvPr>
        </p:nvSpPr>
        <p:spPr/>
        <p:txBody>
          <a:bodyPr rtlCol="0"/>
          <a:lstStyle/>
          <a:p>
            <a:pPr rtl="0"/>
            <a:fld id="{37B6CDFD-A075-435E-ABCB-9EA9153DA35E}" type="datetime1">
              <a:rPr lang="fr-FR" noProof="0" smtClean="0"/>
              <a:t>05/12/2021</a:t>
            </a:fld>
            <a:endParaRPr lang="fr-FR" noProof="0" dirty="0"/>
          </a:p>
        </p:txBody>
      </p:sp>
      <p:sp>
        <p:nvSpPr>
          <p:cNvPr id="3" name="Espace réservé du pied de page 2">
            <a:extLst>
              <a:ext uri="{FF2B5EF4-FFF2-40B4-BE49-F238E27FC236}">
                <a16:creationId xmlns:a16="http://schemas.microsoft.com/office/drawing/2014/main" id="{D8AACDC9-944D-47C6-B286-82C86AD94318}"/>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a:extLst>
              <a:ext uri="{FF2B5EF4-FFF2-40B4-BE49-F238E27FC236}">
                <a16:creationId xmlns:a16="http://schemas.microsoft.com/office/drawing/2014/main" id="{46909769-F5A5-4635-BD0C-D6049DEB9632}"/>
              </a:ext>
            </a:extLst>
          </p:cNvPr>
          <p:cNvSpPr>
            <a:spLocks noGrp="1"/>
          </p:cNvSpPr>
          <p:nvPr>
            <p:ph type="dt" sz="half" idx="10"/>
          </p:nvPr>
        </p:nvSpPr>
        <p:spPr/>
        <p:txBody>
          <a:bodyPr rtlCol="0"/>
          <a:lstStyle/>
          <a:p>
            <a:pPr rtl="0"/>
            <a:fld id="{1FAEE4EB-3CC0-47DF-8FBF-9ECC46124670}" type="datetime1">
              <a:rPr lang="fr-FR" noProof="0" smtClean="0"/>
              <a:t>05/12/2021</a:t>
            </a:fld>
            <a:endParaRPr lang="fr-FR" noProof="0" dirty="0"/>
          </a:p>
        </p:txBody>
      </p:sp>
      <p:sp>
        <p:nvSpPr>
          <p:cNvPr id="6" name="Espace réservé du pied de page 5">
            <a:extLst>
              <a:ext uri="{FF2B5EF4-FFF2-40B4-BE49-F238E27FC236}">
                <a16:creationId xmlns:a16="http://schemas.microsoft.com/office/drawing/2014/main" id="{F9252DC3-D3D7-446F-A866-D7820B7BF876}"/>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3" name="Espace réservé d’image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4" name="Espace réservé du texte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a:extLst>
              <a:ext uri="{FF2B5EF4-FFF2-40B4-BE49-F238E27FC236}">
                <a16:creationId xmlns:a16="http://schemas.microsoft.com/office/drawing/2014/main" id="{E7DA2C9E-A9AD-4BB9-A691-90BB84F58CE9}"/>
              </a:ext>
            </a:extLst>
          </p:cNvPr>
          <p:cNvSpPr>
            <a:spLocks noGrp="1"/>
          </p:cNvSpPr>
          <p:nvPr>
            <p:ph type="dt" sz="half" idx="10"/>
          </p:nvPr>
        </p:nvSpPr>
        <p:spPr/>
        <p:txBody>
          <a:bodyPr rtlCol="0"/>
          <a:lstStyle/>
          <a:p>
            <a:pPr rtl="0"/>
            <a:fld id="{B30BFA78-DECC-4AE2-BCFC-E0244C2CD3F0}" type="datetime1">
              <a:rPr lang="fr-FR" noProof="0" smtClean="0"/>
              <a:t>05/12/2021</a:t>
            </a:fld>
            <a:endParaRPr lang="fr-FR" noProof="0" dirty="0"/>
          </a:p>
        </p:txBody>
      </p:sp>
      <p:sp>
        <p:nvSpPr>
          <p:cNvPr id="6" name="Espace réservé du pied de page 5">
            <a:extLst>
              <a:ext uri="{FF2B5EF4-FFF2-40B4-BE49-F238E27FC236}">
                <a16:creationId xmlns:a16="http://schemas.microsoft.com/office/drawing/2014/main" id="{F4B3D45D-C826-4846-BBFC-A0D98B7E7A2C}"/>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rtlCol="0"/>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53FED5E6-2CA7-4A65-8E4B-ECDEC3A08145}" type="datetime1">
              <a:rPr lang="fr-FR" noProof="0" smtClean="0"/>
              <a:t>05/12/2021</a:t>
            </a:fld>
            <a:endParaRPr lang="fr-FR" noProof="0" dirty="0"/>
          </a:p>
        </p:txBody>
      </p:sp>
      <p:sp>
        <p:nvSpPr>
          <p:cNvPr id="5" name="Espace réservé du pied de page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D6580AB-5C3C-4B4F-8E2A-8B7A0A8CE695}" type="slidenum">
              <a:rPr lang="fr-FR" noProof="0" smtClean="0"/>
              <a:t>‹N°›</a:t>
            </a:fld>
            <a:endParaRPr lang="fr-FR" noProof="0"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jpg"/><Relationship Id="rId7" Type="http://schemas.openxmlformats.org/officeDocument/2006/relationships/hyperlink" Target="https://generacionxbox.com/crash-bandicoot-4-multijugador-oficial-trailer/"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hyperlink" Target="https://creativecommons.org/licenses/by-sa/3.0/" TargetMode="External"/><Relationship Id="rId4" Type="http://schemas.openxmlformats.org/officeDocument/2006/relationships/hyperlink" Target="http://www.nintendoblast.com.br/2017/10/previa-super-mario-odyssey-switch.html" TargetMode="External"/><Relationship Id="rId9" Type="http://schemas.openxmlformats.org/officeDocument/2006/relationships/hyperlink" Target="https://geekmatic.blogspot.com/2016/05/ratchet-clank-adventure-begins-in.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creativecommons.org/licenses/by-sa/3.0/" TargetMode="External"/><Relationship Id="rId5" Type="http://schemas.openxmlformats.org/officeDocument/2006/relationships/hyperlink" Target="http://www.nintendoblast.com.br/2017/10/previa-super-mario-odyssey-switch.html" TargetMode="Externa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creativecommons.org/licenses/by-sa/3.0/" TargetMode="External"/><Relationship Id="rId5" Type="http://schemas.openxmlformats.org/officeDocument/2006/relationships/hyperlink" Target="http://www.nintendoblast.com.br/2017/10/previa-super-mario-odyssey-switch.html" TargetMode="Externa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hyperlink" Target="https://creativecommons.org/licenses/by-nc-sa/3.0/"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ilberyco.blogspot.com/2014/06/blender-logo.html" TargetMode="External"/><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creativecommons.org/licenses/by/3.0/" TargetMode="External"/><Relationship Id="rId4" Type="http://schemas.openxmlformats.org/officeDocument/2006/relationships/hyperlink" Target="https://www.bluskysoftware.com/audacity/manual/index.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creativecommons.org/licenses/by-sa/3.0/" TargetMode="External"/><Relationship Id="rId5" Type="http://schemas.openxmlformats.org/officeDocument/2006/relationships/hyperlink" Target="http://www.nintendoblast.com.br/2017/10/previa-super-mario-odyssey-switch.html"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geekstorming.wordpress.com/2018/03/17/aprendiendo-unity3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creativecommons.org/licenses/by-nc-sa/3.0/" TargetMode="External"/><Relationship Id="rId4" Type="http://schemas.openxmlformats.org/officeDocument/2006/relationships/hyperlink" Target="http://wilberyco.blogspot.com/2014/06/blender-logo.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Audacity_Logo.sv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Adobe_Photoshop_CC_icon.sv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s://creativecommons.org/licenses/by/3.0/" TargetMode="External"/><Relationship Id="rId4" Type="http://schemas.openxmlformats.org/officeDocument/2006/relationships/hyperlink" Target="https://schwabencode.com/blog/2019/10/18/Enable-CodeLens-in-Visual-Studio-201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descr="Cette image est une forme décoratif abstraite. ">
            <a:extLst>
              <a:ext uri="{FF2B5EF4-FFF2-40B4-BE49-F238E27FC236}">
                <a16:creationId xmlns:a16="http://schemas.microsoft.com/office/drawing/2014/main" id="{8E504344-8563-476C-9EF9-4200B272FDC1}"/>
              </a:ext>
            </a:extLst>
          </p:cNvPr>
          <p:cNvGrpSpPr/>
          <p:nvPr/>
        </p:nvGrpSpPr>
        <p:grpSpPr>
          <a:xfrm>
            <a:off x="4831761" y="-2833465"/>
            <a:ext cx="8973156" cy="12105059"/>
            <a:chOff x="4831761" y="-2833465"/>
            <a:chExt cx="8973156" cy="12105059"/>
          </a:xfrm>
        </p:grpSpPr>
        <p:sp>
          <p:nvSpPr>
            <p:cNvPr id="18" name="Forme libre 10">
              <a:extLst>
                <a:ext uri="{FF2B5EF4-FFF2-40B4-BE49-F238E27FC236}">
                  <a16:creationId xmlns:a16="http://schemas.microsoft.com/office/drawing/2014/main" id="{73D22BE5-D5D5-4BF2-A935-5C4AB588B458}"/>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9" name="Forme libre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20" name="Forme libre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55" name="Rectangle 54">
            <a:extLst>
              <a:ext uri="{FF2B5EF4-FFF2-40B4-BE49-F238E27FC236}">
                <a16:creationId xmlns:a16="http://schemas.microsoft.com/office/drawing/2014/main" id="{6BBBCB2E-F413-4381-8378-02FDC20EA4F6}"/>
              </a:ext>
            </a:extLst>
          </p:cNvPr>
          <p:cNvSpPr/>
          <p:nvPr/>
        </p:nvSpPr>
        <p:spPr>
          <a:xfrm>
            <a:off x="695930" y="5240558"/>
            <a:ext cx="4040457" cy="307777"/>
          </a:xfrm>
          <a:prstGeom prst="rect">
            <a:avLst/>
          </a:prstGeom>
        </p:spPr>
        <p:txBody>
          <a:bodyPr wrap="square" lIns="0" tIns="0" rIns="0" bIns="0" rtlCol="0">
            <a:spAutoFit/>
          </a:bodyPr>
          <a:lstStyle/>
          <a:p>
            <a:pPr rtl="0"/>
            <a:r>
              <a:rPr lang="fr-FR" sz="2000" i="1" dirty="0">
                <a:solidFill>
                  <a:srgbClr val="002060"/>
                </a:solidFill>
                <a:latin typeface="Bahnschrift Light SemiCondensed" panose="020B0502040204020203" pitchFamily="34" charset="0"/>
                <a:cs typeface="Segoe UI" panose="020B0502040204020203" pitchFamily="34" charset="0"/>
              </a:rPr>
              <a:t>Réaliser par: </a:t>
            </a:r>
            <a:r>
              <a:rPr lang="fr-FR" sz="2000" i="1" dirty="0" err="1">
                <a:solidFill>
                  <a:srgbClr val="002060"/>
                </a:solidFill>
                <a:latin typeface="Bahnschrift Light SemiCondensed" panose="020B0502040204020203" pitchFamily="34" charset="0"/>
                <a:cs typeface="Segoe UI" panose="020B0502040204020203" pitchFamily="34" charset="0"/>
              </a:rPr>
              <a:t>Gambo</a:t>
            </a:r>
            <a:r>
              <a:rPr lang="fr-FR" sz="2000" i="1" dirty="0">
                <a:solidFill>
                  <a:srgbClr val="002060"/>
                </a:solidFill>
                <a:latin typeface="Bahnschrift Light SemiCondensed" panose="020B0502040204020203" pitchFamily="34" charset="0"/>
                <a:cs typeface="Segoe UI" panose="020B0502040204020203" pitchFamily="34" charset="0"/>
              </a:rPr>
              <a:t> Gaya Abdoul Raouf</a:t>
            </a:r>
          </a:p>
        </p:txBody>
      </p:sp>
      <p:sp>
        <p:nvSpPr>
          <p:cNvPr id="3" name="Titre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fr-FR" dirty="0"/>
              <a:t>Ressources humaines : diapositive 1</a:t>
            </a:r>
            <a:endParaRPr lang="fr" dirty="0"/>
          </a:p>
        </p:txBody>
      </p:sp>
      <p:sp>
        <p:nvSpPr>
          <p:cNvPr id="5" name="ZoneTexte 4">
            <a:extLst>
              <a:ext uri="{FF2B5EF4-FFF2-40B4-BE49-F238E27FC236}">
                <a16:creationId xmlns:a16="http://schemas.microsoft.com/office/drawing/2014/main" id="{E7F870F1-11CD-4578-B545-630B259478CD}"/>
              </a:ext>
            </a:extLst>
          </p:cNvPr>
          <p:cNvSpPr txBox="1"/>
          <p:nvPr/>
        </p:nvSpPr>
        <p:spPr>
          <a:xfrm>
            <a:off x="2295806" y="1219651"/>
            <a:ext cx="9623347" cy="769441"/>
          </a:xfrm>
          <a:prstGeom prst="rect">
            <a:avLst/>
          </a:prstGeom>
          <a:noFill/>
        </p:spPr>
        <p:txBody>
          <a:bodyPr wrap="square" rtlCol="0">
            <a:spAutoFit/>
          </a:bodyPr>
          <a:lstStyle/>
          <a:p>
            <a:pPr algn="ctr"/>
            <a:r>
              <a:rPr lang="fr-FR" sz="4400" b="1" dirty="0">
                <a:effectLst>
                  <a:outerShdw blurRad="38100" dist="38100" dir="2700000" algn="tl">
                    <a:srgbClr val="000000">
                      <a:alpha val="43137"/>
                    </a:srgbClr>
                  </a:outerShdw>
                </a:effectLst>
                <a:latin typeface="Bahnschrift SemiBold" panose="020B0502040204020203" pitchFamily="34" charset="0"/>
              </a:rPr>
              <a:t>Projet De Fin D’études De Multimédia</a:t>
            </a:r>
          </a:p>
        </p:txBody>
      </p:sp>
      <p:sp>
        <p:nvSpPr>
          <p:cNvPr id="6" name="ZoneTexte 5">
            <a:extLst>
              <a:ext uri="{FF2B5EF4-FFF2-40B4-BE49-F238E27FC236}">
                <a16:creationId xmlns:a16="http://schemas.microsoft.com/office/drawing/2014/main" id="{269D5A97-5592-46D7-BD01-21AEBBC09E95}"/>
              </a:ext>
            </a:extLst>
          </p:cNvPr>
          <p:cNvSpPr txBox="1"/>
          <p:nvPr/>
        </p:nvSpPr>
        <p:spPr>
          <a:xfrm>
            <a:off x="2501289" y="2463645"/>
            <a:ext cx="3594711" cy="461665"/>
          </a:xfrm>
          <a:prstGeom prst="rect">
            <a:avLst/>
          </a:prstGeom>
          <a:noFill/>
        </p:spPr>
        <p:txBody>
          <a:bodyPr wrap="square" rtlCol="0">
            <a:spAutoFit/>
          </a:bodyPr>
          <a:lstStyle/>
          <a:p>
            <a:r>
              <a:rPr lang="fr-FR" sz="2400" dirty="0">
                <a:latin typeface="Bahnschrift Light SemiCondensed" panose="020B0502040204020203" pitchFamily="34" charset="0"/>
              </a:rPr>
              <a:t>Conception De Jeu Vidéo 3D</a:t>
            </a:r>
          </a:p>
        </p:txBody>
      </p:sp>
      <p:sp>
        <p:nvSpPr>
          <p:cNvPr id="7" name="ZoneTexte 6">
            <a:extLst>
              <a:ext uri="{FF2B5EF4-FFF2-40B4-BE49-F238E27FC236}">
                <a16:creationId xmlns:a16="http://schemas.microsoft.com/office/drawing/2014/main" id="{566276E5-3ADB-4449-B98B-EADFA07AEFC2}"/>
              </a:ext>
            </a:extLst>
          </p:cNvPr>
          <p:cNvSpPr txBox="1"/>
          <p:nvPr/>
        </p:nvSpPr>
        <p:spPr>
          <a:xfrm>
            <a:off x="5599417" y="3914454"/>
            <a:ext cx="4099388" cy="369332"/>
          </a:xfrm>
          <a:prstGeom prst="rect">
            <a:avLst/>
          </a:prstGeom>
          <a:noFill/>
        </p:spPr>
        <p:txBody>
          <a:bodyPr wrap="square" rtlCol="0">
            <a:spAutoFit/>
          </a:bodyPr>
          <a:lstStyle/>
          <a:p>
            <a:r>
              <a:rPr lang="fr-FR" b="1" dirty="0"/>
              <a:t>Département des sciences informatiques</a:t>
            </a:r>
          </a:p>
        </p:txBody>
      </p:sp>
    </p:spTree>
    <p:extLst>
      <p:ext uri="{BB962C8B-B14F-4D97-AF65-F5344CB8AC3E}">
        <p14:creationId xmlns:p14="http://schemas.microsoft.com/office/powerpoint/2010/main" val="3254356326"/>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1078788" y="355156"/>
            <a:ext cx="9524908" cy="707886"/>
          </a:xfrm>
          <a:prstGeom prst="rect">
            <a:avLst/>
          </a:prstGeom>
          <a:noFill/>
        </p:spPr>
        <p:txBody>
          <a:bodyPr wrap="square" rtlCol="0">
            <a:spAutoFit/>
          </a:bodyPr>
          <a:lstStyle/>
          <a:p>
            <a:pPr marL="857250" indent="-857250">
              <a:buFont typeface="+mj-lt"/>
              <a:buAutoNum type="romanUcPeriod" startAt="3"/>
            </a:pPr>
            <a:r>
              <a:rPr lang="fr-FR" sz="4000" dirty="0">
                <a:latin typeface="Bahnschrift SemiBold" panose="020B0502040204020203" pitchFamily="34" charset="0"/>
              </a:rPr>
              <a:t>Objectif du Projet:</a:t>
            </a:r>
          </a:p>
        </p:txBody>
      </p:sp>
      <p:sp>
        <p:nvSpPr>
          <p:cNvPr id="67" name="ZoneTexte 66">
            <a:extLst>
              <a:ext uri="{FF2B5EF4-FFF2-40B4-BE49-F238E27FC236}">
                <a16:creationId xmlns:a16="http://schemas.microsoft.com/office/drawing/2014/main" id="{BDA9E4D1-EA11-4820-AA1D-30938F75881B}"/>
              </a:ext>
            </a:extLst>
          </p:cNvPr>
          <p:cNvSpPr txBox="1"/>
          <p:nvPr/>
        </p:nvSpPr>
        <p:spPr>
          <a:xfrm>
            <a:off x="231012" y="1235744"/>
            <a:ext cx="11363218" cy="2866875"/>
          </a:xfrm>
          <a:prstGeom prst="rect">
            <a:avLst/>
          </a:prstGeom>
          <a:noFill/>
        </p:spPr>
        <p:txBody>
          <a:bodyPr wrap="square" rtlCol="0">
            <a:spAutoFit/>
          </a:bodyPr>
          <a:lstStyle/>
          <a:p>
            <a:pPr>
              <a:lnSpc>
                <a:spcPct val="115000"/>
              </a:lnSpc>
              <a:spcAft>
                <a:spcPts val="1000"/>
              </a:spcAft>
            </a:pPr>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Ce dit jeu a pour but de faire découvrir la 3D avec </a:t>
            </a:r>
            <a:r>
              <a:rPr lang="fr-FR" sz="3200" dirty="0" err="1">
                <a:effectLst/>
                <a:latin typeface="Bahnschrift Light Condensed" panose="020B0502040204020203" pitchFamily="34" charset="0"/>
                <a:ea typeface="Calibri" panose="020F0502020204030204" pitchFamily="34" charset="0"/>
                <a:cs typeface="Calibri" panose="020F0502020204030204" pitchFamily="34" charset="0"/>
              </a:rPr>
              <a:t>unity</a:t>
            </a:r>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 au personnes non initier par le biais de ce projet qui traite sur les jeux de plateforme(genre de jeu vidéo dont le monde est en 3D, le personnage est le plus souvent à la troisi</a:t>
            </a:r>
            <a:r>
              <a:rPr lang="fr-FR" sz="3200" dirty="0">
                <a:latin typeface="Bahnschrift Light Condensed" panose="020B0502040204020203" pitchFamily="34" charset="0"/>
                <a:ea typeface="Calibri" panose="020F0502020204030204" pitchFamily="34" charset="0"/>
                <a:cs typeface="Calibri" panose="020F0502020204030204" pitchFamily="34" charset="0"/>
              </a:rPr>
              <a:t>ème personne et encore le mouvement le plus important est le saut car il va permettre d’ éviter des obstacle dans le jeu</a:t>
            </a:r>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 </a:t>
            </a:r>
            <a:endParaRPr lang="fr-FR" sz="32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id="{0D246E2B-CF14-4DD0-8EE0-3B68FC6E64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5593" y="4272515"/>
            <a:ext cx="4051063" cy="2107224"/>
          </a:xfrm>
          <a:prstGeom prst="rect">
            <a:avLst/>
          </a:prstGeom>
        </p:spPr>
      </p:pic>
      <p:sp>
        <p:nvSpPr>
          <p:cNvPr id="6" name="ZoneTexte 5">
            <a:extLst>
              <a:ext uri="{FF2B5EF4-FFF2-40B4-BE49-F238E27FC236}">
                <a16:creationId xmlns:a16="http://schemas.microsoft.com/office/drawing/2014/main" id="{3EC59C1E-F970-449E-AA06-C0E357A55B33}"/>
              </a:ext>
            </a:extLst>
          </p:cNvPr>
          <p:cNvSpPr txBox="1"/>
          <p:nvPr/>
        </p:nvSpPr>
        <p:spPr>
          <a:xfrm>
            <a:off x="4144284" y="6588902"/>
            <a:ext cx="4107702" cy="230832"/>
          </a:xfrm>
          <a:prstGeom prst="rect">
            <a:avLst/>
          </a:prstGeom>
          <a:noFill/>
        </p:spPr>
        <p:txBody>
          <a:bodyPr wrap="square" rtlCol="0">
            <a:spAutoFit/>
          </a:bodyPr>
          <a:lstStyle/>
          <a:p>
            <a:pPr algn="ctr"/>
            <a:r>
              <a:rPr lang="fr-FR" sz="900" dirty="0">
                <a:hlinkClick r:id="rId4" tooltip="http://www.nintendoblast.com.br/2017/10/previa-super-mario-odyssey-switch.html"/>
              </a:rPr>
              <a:t>Ces photo</a:t>
            </a:r>
            <a:r>
              <a:rPr lang="fr-FR" sz="900" dirty="0"/>
              <a:t>s sont soumise à la licence </a:t>
            </a:r>
            <a:r>
              <a:rPr lang="fr-FR" sz="900" dirty="0">
                <a:hlinkClick r:id="rId5" tooltip="https://creativecommons.org/licenses/by-sa/3.0/"/>
              </a:rPr>
              <a:t>CC BY-SA</a:t>
            </a:r>
            <a:endParaRPr lang="fr-FR" sz="900" dirty="0"/>
          </a:p>
        </p:txBody>
      </p:sp>
      <p:pic>
        <p:nvPicPr>
          <p:cNvPr id="8" name="Image 7">
            <a:extLst>
              <a:ext uri="{FF2B5EF4-FFF2-40B4-BE49-F238E27FC236}">
                <a16:creationId xmlns:a16="http://schemas.microsoft.com/office/drawing/2014/main" id="{27D45A9D-50C4-46F5-9A42-BF864B4D35F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4426656" y="4272515"/>
            <a:ext cx="3746176" cy="2107224"/>
          </a:xfrm>
          <a:prstGeom prst="rect">
            <a:avLst/>
          </a:prstGeom>
        </p:spPr>
      </p:pic>
      <p:pic>
        <p:nvPicPr>
          <p:cNvPr id="11" name="Image 10">
            <a:extLst>
              <a:ext uri="{FF2B5EF4-FFF2-40B4-BE49-F238E27FC236}">
                <a16:creationId xmlns:a16="http://schemas.microsoft.com/office/drawing/2014/main" id="{93B17E5D-0889-4303-ADB4-842F43DC8FF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172832" y="4272515"/>
            <a:ext cx="3746176" cy="2107224"/>
          </a:xfrm>
          <a:prstGeom prst="rect">
            <a:avLst/>
          </a:prstGeom>
        </p:spPr>
      </p:pic>
    </p:spTree>
    <p:extLst>
      <p:ext uri="{BB962C8B-B14F-4D97-AF65-F5344CB8AC3E}">
        <p14:creationId xmlns:p14="http://schemas.microsoft.com/office/powerpoint/2010/main" val="27488868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500"/>
                                        <p:tgtEl>
                                          <p:spTgt spid="8"/>
                                        </p:tgtEl>
                                      </p:cBhvr>
                                    </p:animEffect>
                                    <p:anim calcmode="lin" valueType="num">
                                      <p:cBhvr>
                                        <p:cTn id="14" dur="1500" fill="hold"/>
                                        <p:tgtEl>
                                          <p:spTgt spid="8"/>
                                        </p:tgtEl>
                                        <p:attrNameLst>
                                          <p:attrName>ppt_x</p:attrName>
                                        </p:attrNameLst>
                                      </p:cBhvr>
                                      <p:tavLst>
                                        <p:tav tm="0">
                                          <p:val>
                                            <p:strVal val="#ppt_x"/>
                                          </p:val>
                                        </p:tav>
                                        <p:tav tm="100000">
                                          <p:val>
                                            <p:strVal val="#ppt_x"/>
                                          </p:val>
                                        </p:tav>
                                      </p:tavLst>
                                    </p:anim>
                                    <p:anim calcmode="lin" valueType="num">
                                      <p:cBhvr>
                                        <p:cTn id="15" dur="1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anim calcmode="lin" valueType="num">
                                      <p:cBhvr>
                                        <p:cTn id="20" dur="1500" fill="hold"/>
                                        <p:tgtEl>
                                          <p:spTgt spid="11"/>
                                        </p:tgtEl>
                                        <p:attrNameLst>
                                          <p:attrName>ppt_x</p:attrName>
                                        </p:attrNameLst>
                                      </p:cBhvr>
                                      <p:tavLst>
                                        <p:tav tm="0">
                                          <p:val>
                                            <p:strVal val="#ppt_x"/>
                                          </p:val>
                                        </p:tav>
                                        <p:tav tm="100000">
                                          <p:val>
                                            <p:strVal val="#ppt_x"/>
                                          </p:val>
                                        </p:tav>
                                      </p:tavLst>
                                    </p:anim>
                                    <p:anim calcmode="lin" valueType="num">
                                      <p:cBhvr>
                                        <p:cTn id="21" dur="1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500"/>
                                        <p:tgtEl>
                                          <p:spTgt spid="6"/>
                                        </p:tgtEl>
                                      </p:cBhvr>
                                    </p:animEffect>
                                    <p:anim calcmode="lin" valueType="num">
                                      <p:cBhvr>
                                        <p:cTn id="25" dur="1500" fill="hold"/>
                                        <p:tgtEl>
                                          <p:spTgt spid="6"/>
                                        </p:tgtEl>
                                        <p:attrNameLst>
                                          <p:attrName>ppt_x</p:attrName>
                                        </p:attrNameLst>
                                      </p:cBhvr>
                                      <p:tavLst>
                                        <p:tav tm="0">
                                          <p:val>
                                            <p:strVal val="#ppt_x"/>
                                          </p:val>
                                        </p:tav>
                                        <p:tav tm="100000">
                                          <p:val>
                                            <p:strVal val="#ppt_x"/>
                                          </p:val>
                                        </p:tav>
                                      </p:tavLst>
                                    </p:anim>
                                    <p:anim calcmode="lin" valueType="num">
                                      <p:cBhvr>
                                        <p:cTn id="26" dur="1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1078788" y="355156"/>
            <a:ext cx="9524908" cy="707886"/>
          </a:xfrm>
          <a:prstGeom prst="rect">
            <a:avLst/>
          </a:prstGeom>
          <a:noFill/>
        </p:spPr>
        <p:txBody>
          <a:bodyPr wrap="square" rtlCol="0">
            <a:spAutoFit/>
          </a:bodyPr>
          <a:lstStyle/>
          <a:p>
            <a:pPr marL="857250" indent="-857250">
              <a:buFont typeface="+mj-lt"/>
              <a:buAutoNum type="romanUcPeriod" startAt="4"/>
            </a:pPr>
            <a:r>
              <a:rPr lang="fr-FR" sz="4000" dirty="0">
                <a:latin typeface="Bahnschrift SemiBold" panose="020B0502040204020203" pitchFamily="34" charset="0"/>
              </a:rPr>
              <a:t>Présentation du Projet:</a:t>
            </a:r>
          </a:p>
        </p:txBody>
      </p:sp>
    </p:spTree>
    <p:extLst>
      <p:ext uri="{BB962C8B-B14F-4D97-AF65-F5344CB8AC3E}">
        <p14:creationId xmlns:p14="http://schemas.microsoft.com/office/powerpoint/2010/main" val="375076038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1749166" y="141926"/>
            <a:ext cx="9524908" cy="707886"/>
          </a:xfrm>
          <a:prstGeom prst="rect">
            <a:avLst/>
          </a:prstGeom>
          <a:noFill/>
        </p:spPr>
        <p:txBody>
          <a:bodyPr wrap="square" rtlCol="0">
            <a:spAutoFit/>
          </a:bodyPr>
          <a:lstStyle/>
          <a:p>
            <a:pPr marL="857250" indent="-857250">
              <a:buFont typeface="+mj-lt"/>
              <a:buAutoNum type="romanUcPeriod" startAt="5"/>
            </a:pPr>
            <a:r>
              <a:rPr lang="fr-FR" sz="4000" dirty="0">
                <a:latin typeface="Bahnschrift SemiBold" panose="020B0502040204020203" pitchFamily="34" charset="0"/>
              </a:rPr>
              <a:t>Les étapes de développement:</a:t>
            </a:r>
          </a:p>
        </p:txBody>
      </p:sp>
      <p:sp>
        <p:nvSpPr>
          <p:cNvPr id="2" name="ZoneTexte 1">
            <a:extLst>
              <a:ext uri="{FF2B5EF4-FFF2-40B4-BE49-F238E27FC236}">
                <a16:creationId xmlns:a16="http://schemas.microsoft.com/office/drawing/2014/main" id="{9538D70E-A4C5-4DEC-AA75-E7C7C2DCA291}"/>
              </a:ext>
            </a:extLst>
          </p:cNvPr>
          <p:cNvSpPr txBox="1"/>
          <p:nvPr/>
        </p:nvSpPr>
        <p:spPr>
          <a:xfrm>
            <a:off x="491243" y="882192"/>
            <a:ext cx="7274102" cy="400110"/>
          </a:xfrm>
          <a:prstGeom prst="rect">
            <a:avLst/>
          </a:prstGeom>
          <a:noFill/>
        </p:spPr>
        <p:txBody>
          <a:bodyPr wrap="square" rtlCol="0">
            <a:spAutoFit/>
          </a:bodyPr>
          <a:lstStyle/>
          <a:p>
            <a:pPr marL="342900" indent="-342900">
              <a:buFont typeface="+mj-lt"/>
              <a:buAutoNum type="arabicPeriod"/>
            </a:pPr>
            <a:r>
              <a:rPr lang="fr-FR" sz="2000" dirty="0">
                <a:latin typeface="Bahnschrift SemiBold" panose="020B0502040204020203" pitchFamily="34" charset="0"/>
              </a:rPr>
              <a:t>Photoshop</a:t>
            </a:r>
          </a:p>
        </p:txBody>
      </p:sp>
      <p:sp>
        <p:nvSpPr>
          <p:cNvPr id="3" name="ZoneTexte 2">
            <a:extLst>
              <a:ext uri="{FF2B5EF4-FFF2-40B4-BE49-F238E27FC236}">
                <a16:creationId xmlns:a16="http://schemas.microsoft.com/office/drawing/2014/main" id="{A6F3C3BD-7360-4013-9B99-C704DD2207B7}"/>
              </a:ext>
            </a:extLst>
          </p:cNvPr>
          <p:cNvSpPr txBox="1"/>
          <p:nvPr/>
        </p:nvSpPr>
        <p:spPr>
          <a:xfrm>
            <a:off x="445389" y="1335637"/>
            <a:ext cx="11746611" cy="2062103"/>
          </a:xfrm>
          <a:prstGeom prst="rect">
            <a:avLst/>
          </a:prstGeom>
          <a:noFill/>
        </p:spPr>
        <p:txBody>
          <a:bodyPr wrap="square" rtlCol="0">
            <a:spAutoFit/>
          </a:bodyPr>
          <a:lstStyle/>
          <a:p>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Photoshop est un logiciel qui peut être utiliser afin de créer et ou de manipuler des images. Dans notre cas il a été utiliser a fin de dessiner des caractère (comme le personnage, les ennemies …), des objets(comme les box, les arbres, les pièces collectables…) et également des images contenant du texte.</a:t>
            </a:r>
            <a:endParaRPr lang="fr-FR" sz="32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9" name="Image 8">
            <a:extLst>
              <a:ext uri="{FF2B5EF4-FFF2-40B4-BE49-F238E27FC236}">
                <a16:creationId xmlns:a16="http://schemas.microsoft.com/office/drawing/2014/main" id="{28FE5258-9926-4B00-A179-A669329F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84" y="3397740"/>
            <a:ext cx="4536966" cy="3204531"/>
          </a:xfrm>
          <a:prstGeom prst="rect">
            <a:avLst/>
          </a:prstGeom>
        </p:spPr>
      </p:pic>
      <p:pic>
        <p:nvPicPr>
          <p:cNvPr id="11" name="Image 10">
            <a:extLst>
              <a:ext uri="{FF2B5EF4-FFF2-40B4-BE49-F238E27FC236}">
                <a16:creationId xmlns:a16="http://schemas.microsoft.com/office/drawing/2014/main" id="{F5C655C2-DBE3-4A63-8130-7E6A9A5D7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403" y="3612902"/>
            <a:ext cx="3743217" cy="2743778"/>
          </a:xfrm>
          <a:prstGeom prst="rect">
            <a:avLst/>
          </a:prstGeom>
        </p:spPr>
      </p:pic>
      <p:sp>
        <p:nvSpPr>
          <p:cNvPr id="19" name="ZoneTexte 18">
            <a:extLst>
              <a:ext uri="{FF2B5EF4-FFF2-40B4-BE49-F238E27FC236}">
                <a16:creationId xmlns:a16="http://schemas.microsoft.com/office/drawing/2014/main" id="{11A760B6-E4DD-4690-922A-DBBC6BC6BD16}"/>
              </a:ext>
            </a:extLst>
          </p:cNvPr>
          <p:cNvSpPr txBox="1"/>
          <p:nvPr/>
        </p:nvSpPr>
        <p:spPr>
          <a:xfrm>
            <a:off x="1847309" y="6494234"/>
            <a:ext cx="4107702" cy="230832"/>
          </a:xfrm>
          <a:prstGeom prst="rect">
            <a:avLst/>
          </a:prstGeom>
          <a:noFill/>
        </p:spPr>
        <p:txBody>
          <a:bodyPr wrap="square" rtlCol="0">
            <a:spAutoFit/>
          </a:bodyPr>
          <a:lstStyle/>
          <a:p>
            <a:pPr algn="ctr"/>
            <a:r>
              <a:rPr lang="fr-FR" sz="900" dirty="0">
                <a:hlinkClick r:id="rId5" tooltip="http://www.nintendoblast.com.br/2017/10/previa-super-mario-odyssey-switch.html"/>
              </a:rPr>
              <a:t>Ces photo</a:t>
            </a:r>
            <a:r>
              <a:rPr lang="fr-FR" sz="900" dirty="0"/>
              <a:t>s sont soumise à la licence </a:t>
            </a:r>
            <a:r>
              <a:rPr lang="fr-FR" sz="900" dirty="0">
                <a:hlinkClick r:id="rId6" tooltip="https://creativecommons.org/licenses/by-sa/3.0/"/>
              </a:rPr>
              <a:t>CC BY-SA</a:t>
            </a:r>
            <a:endParaRPr lang="fr-FR" sz="900" dirty="0"/>
          </a:p>
        </p:txBody>
      </p:sp>
    </p:spTree>
    <p:extLst>
      <p:ext uri="{BB962C8B-B14F-4D97-AF65-F5344CB8AC3E}">
        <p14:creationId xmlns:p14="http://schemas.microsoft.com/office/powerpoint/2010/main" val="4154955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2" name="ZoneTexte 1">
            <a:extLst>
              <a:ext uri="{FF2B5EF4-FFF2-40B4-BE49-F238E27FC236}">
                <a16:creationId xmlns:a16="http://schemas.microsoft.com/office/drawing/2014/main" id="{9538D70E-A4C5-4DEC-AA75-E7C7C2DCA291}"/>
              </a:ext>
            </a:extLst>
          </p:cNvPr>
          <p:cNvSpPr txBox="1"/>
          <p:nvPr/>
        </p:nvSpPr>
        <p:spPr>
          <a:xfrm>
            <a:off x="584609" y="397792"/>
            <a:ext cx="7274102" cy="400110"/>
          </a:xfrm>
          <a:prstGeom prst="rect">
            <a:avLst/>
          </a:prstGeom>
          <a:noFill/>
        </p:spPr>
        <p:txBody>
          <a:bodyPr wrap="square" rtlCol="0">
            <a:spAutoFit/>
          </a:bodyPr>
          <a:lstStyle/>
          <a:p>
            <a:pPr marL="457200" indent="-457200">
              <a:buFont typeface="+mj-lt"/>
              <a:buAutoNum type="arabicPeriod" startAt="2"/>
            </a:pPr>
            <a:r>
              <a:rPr lang="fr-FR" sz="2000" dirty="0">
                <a:latin typeface="Bahnschrift SemiBold" panose="020B0502040204020203" pitchFamily="34" charset="0"/>
              </a:rPr>
              <a:t>Blender</a:t>
            </a:r>
          </a:p>
        </p:txBody>
      </p:sp>
      <p:sp>
        <p:nvSpPr>
          <p:cNvPr id="3" name="ZoneTexte 2">
            <a:extLst>
              <a:ext uri="{FF2B5EF4-FFF2-40B4-BE49-F238E27FC236}">
                <a16:creationId xmlns:a16="http://schemas.microsoft.com/office/drawing/2014/main" id="{A6F3C3BD-7360-4013-9B99-C704DD2207B7}"/>
              </a:ext>
            </a:extLst>
          </p:cNvPr>
          <p:cNvSpPr txBox="1"/>
          <p:nvPr/>
        </p:nvSpPr>
        <p:spPr>
          <a:xfrm>
            <a:off x="445388" y="951082"/>
            <a:ext cx="11746611" cy="1569660"/>
          </a:xfrm>
          <a:prstGeom prst="rect">
            <a:avLst/>
          </a:prstGeom>
          <a:noFill/>
        </p:spPr>
        <p:txBody>
          <a:bodyPr wrap="square" rtlCol="0">
            <a:spAutoFit/>
          </a:bodyPr>
          <a:lstStyle/>
          <a:p>
            <a:r>
              <a:rPr lang="fr-FR" sz="3200" dirty="0">
                <a:effectLst/>
                <a:latin typeface="Bahnschrift Light Condensed" panose="020B0502040204020203" pitchFamily="34" charset="0"/>
                <a:ea typeface="Calibri" panose="020F0502020204030204" pitchFamily="34" charset="0"/>
              </a:rPr>
              <a:t>Apres avoir utiliser Photoshop, la prochaine étape consiste a importer les différents dessins dans blender afin de les modéliser(leurs donner une forme 3d) mais aussi des les animer(les mouvoir).</a:t>
            </a:r>
            <a:endParaRPr lang="fr-FR" sz="48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id="{C0226EA5-C504-4192-B834-6D5E41D73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5" y="2632179"/>
            <a:ext cx="5071833" cy="3803874"/>
          </a:xfrm>
          <a:prstGeom prst="rect">
            <a:avLst/>
          </a:prstGeom>
        </p:spPr>
      </p:pic>
      <p:pic>
        <p:nvPicPr>
          <p:cNvPr id="10" name="Image 9">
            <a:extLst>
              <a:ext uri="{FF2B5EF4-FFF2-40B4-BE49-F238E27FC236}">
                <a16:creationId xmlns:a16="http://schemas.microsoft.com/office/drawing/2014/main" id="{12ABBCFF-1918-4D02-99CA-AE427159D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0400" y="2632179"/>
            <a:ext cx="5071834" cy="3803876"/>
          </a:xfrm>
          <a:prstGeom prst="rect">
            <a:avLst/>
          </a:prstGeom>
        </p:spPr>
      </p:pic>
      <p:sp>
        <p:nvSpPr>
          <p:cNvPr id="19" name="ZoneTexte 18">
            <a:extLst>
              <a:ext uri="{FF2B5EF4-FFF2-40B4-BE49-F238E27FC236}">
                <a16:creationId xmlns:a16="http://schemas.microsoft.com/office/drawing/2014/main" id="{799E81BB-3D21-4BBB-93E1-F564541B83A9}"/>
              </a:ext>
            </a:extLst>
          </p:cNvPr>
          <p:cNvSpPr txBox="1"/>
          <p:nvPr/>
        </p:nvSpPr>
        <p:spPr>
          <a:xfrm>
            <a:off x="4144284" y="6588902"/>
            <a:ext cx="4107702" cy="230832"/>
          </a:xfrm>
          <a:prstGeom prst="rect">
            <a:avLst/>
          </a:prstGeom>
          <a:noFill/>
        </p:spPr>
        <p:txBody>
          <a:bodyPr wrap="square" rtlCol="0">
            <a:spAutoFit/>
          </a:bodyPr>
          <a:lstStyle/>
          <a:p>
            <a:pPr algn="ctr"/>
            <a:r>
              <a:rPr lang="fr-FR" sz="900" dirty="0">
                <a:hlinkClick r:id="rId5" tooltip="http://www.nintendoblast.com.br/2017/10/previa-super-mario-odyssey-switch.html"/>
              </a:rPr>
              <a:t>Ces photo</a:t>
            </a:r>
            <a:r>
              <a:rPr lang="fr-FR" sz="900" dirty="0"/>
              <a:t>s sont soumise à la licence </a:t>
            </a:r>
            <a:r>
              <a:rPr lang="fr-FR" sz="900" dirty="0">
                <a:hlinkClick r:id="rId6" tooltip="https://creativecommons.org/licenses/by-sa/3.0/"/>
              </a:rPr>
              <a:t>CC BY-SA</a:t>
            </a:r>
            <a:endParaRPr lang="fr-FR" sz="900" dirty="0"/>
          </a:p>
        </p:txBody>
      </p:sp>
    </p:spTree>
    <p:extLst>
      <p:ext uri="{BB962C8B-B14F-4D97-AF65-F5344CB8AC3E}">
        <p14:creationId xmlns:p14="http://schemas.microsoft.com/office/powerpoint/2010/main" val="27119322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2" name="ZoneTexte 1">
            <a:extLst>
              <a:ext uri="{FF2B5EF4-FFF2-40B4-BE49-F238E27FC236}">
                <a16:creationId xmlns:a16="http://schemas.microsoft.com/office/drawing/2014/main" id="{9538D70E-A4C5-4DEC-AA75-E7C7C2DCA291}"/>
              </a:ext>
            </a:extLst>
          </p:cNvPr>
          <p:cNvSpPr txBox="1"/>
          <p:nvPr/>
        </p:nvSpPr>
        <p:spPr>
          <a:xfrm>
            <a:off x="525562" y="282002"/>
            <a:ext cx="7274102" cy="400110"/>
          </a:xfrm>
          <a:prstGeom prst="rect">
            <a:avLst/>
          </a:prstGeom>
          <a:noFill/>
        </p:spPr>
        <p:txBody>
          <a:bodyPr wrap="square" rtlCol="0">
            <a:spAutoFit/>
          </a:bodyPr>
          <a:lstStyle/>
          <a:p>
            <a:pPr marL="457200" indent="-457200">
              <a:buFont typeface="+mj-lt"/>
              <a:buAutoNum type="arabicPeriod" startAt="2"/>
            </a:pPr>
            <a:r>
              <a:rPr lang="fr-FR" sz="2000" dirty="0">
                <a:latin typeface="Bahnschrift SemiBold" panose="020B0502040204020203" pitchFamily="34" charset="0"/>
              </a:rPr>
              <a:t>Blender</a:t>
            </a:r>
          </a:p>
        </p:txBody>
      </p:sp>
      <p:sp>
        <p:nvSpPr>
          <p:cNvPr id="3" name="ZoneTexte 2">
            <a:extLst>
              <a:ext uri="{FF2B5EF4-FFF2-40B4-BE49-F238E27FC236}">
                <a16:creationId xmlns:a16="http://schemas.microsoft.com/office/drawing/2014/main" id="{A6F3C3BD-7360-4013-9B99-C704DD2207B7}"/>
              </a:ext>
            </a:extLst>
          </p:cNvPr>
          <p:cNvSpPr txBox="1"/>
          <p:nvPr/>
        </p:nvSpPr>
        <p:spPr>
          <a:xfrm>
            <a:off x="525562" y="798329"/>
            <a:ext cx="11746611" cy="1569660"/>
          </a:xfrm>
          <a:prstGeom prst="rect">
            <a:avLst/>
          </a:prstGeom>
          <a:noFill/>
        </p:spPr>
        <p:txBody>
          <a:bodyPr wrap="square" rtlCol="0">
            <a:spAutoFit/>
          </a:bodyPr>
          <a:lstStyle/>
          <a:p>
            <a:r>
              <a:rPr lang="fr-FR" sz="3200" dirty="0">
                <a:effectLst/>
                <a:latin typeface="Bahnschrift Light Condensed" panose="020B0502040204020203" pitchFamily="34" charset="0"/>
                <a:ea typeface="Calibri" panose="020F0502020204030204" pitchFamily="34" charset="0"/>
              </a:rPr>
              <a:t>Apres avoir utiliser Photoshop, la prochaine étape consiste a importer les différents dessins dans blender afin de les modéliser(leurs donner une forme 3d) mais aussi des les animer(les mouvoir).</a:t>
            </a:r>
            <a:endParaRPr lang="fr-FR" sz="48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4" name="da4abe65034d4c6edc0c24115a71d9cb_1280w_20200501T151402_00001">
            <a:hlinkClick r:id="" action="ppaction://media"/>
            <a:extLst>
              <a:ext uri="{FF2B5EF4-FFF2-40B4-BE49-F238E27FC236}">
                <a16:creationId xmlns:a16="http://schemas.microsoft.com/office/drawing/2014/main" id="{41C44ECB-05FB-4A54-92C5-9CC38F389C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36899" y="2443534"/>
            <a:ext cx="5028446" cy="3771335"/>
          </a:xfrm>
          <a:prstGeom prst="rect">
            <a:avLst/>
          </a:prstGeom>
          <a:ln>
            <a:noFill/>
          </a:ln>
          <a:effectLst>
            <a:softEdge rad="112500"/>
          </a:effectLst>
        </p:spPr>
      </p:pic>
      <p:sp>
        <p:nvSpPr>
          <p:cNvPr id="14" name="ZoneTexte 13">
            <a:extLst>
              <a:ext uri="{FF2B5EF4-FFF2-40B4-BE49-F238E27FC236}">
                <a16:creationId xmlns:a16="http://schemas.microsoft.com/office/drawing/2014/main" id="{3DCD9FE5-810B-479B-AE09-B29757CD53A5}"/>
              </a:ext>
            </a:extLst>
          </p:cNvPr>
          <p:cNvSpPr txBox="1"/>
          <p:nvPr/>
        </p:nvSpPr>
        <p:spPr>
          <a:xfrm>
            <a:off x="3483214" y="6627168"/>
            <a:ext cx="3028406" cy="230832"/>
          </a:xfrm>
          <a:prstGeom prst="rect">
            <a:avLst/>
          </a:prstGeom>
          <a:noFill/>
        </p:spPr>
        <p:txBody>
          <a:bodyPr wrap="square" rtlCol="0">
            <a:spAutoFit/>
          </a:bodyPr>
          <a:lstStyle/>
          <a:p>
            <a:r>
              <a:rPr lang="fr-FR" sz="900" dirty="0">
                <a:hlinkClick r:id="rId6" tooltip="http://wilberyco.blogspot.com/2014/06/blender-logo.html"/>
              </a:rPr>
              <a:t>Cette vidéo o</a:t>
            </a:r>
            <a:r>
              <a:rPr lang="fr-FR" sz="900" dirty="0"/>
              <a:t> est soumise à la licence </a:t>
            </a:r>
            <a:r>
              <a:rPr lang="fr-FR" sz="900" dirty="0">
                <a:hlinkClick r:id="rId7" tooltip="https://creativecommons.org/licenses/by-nc-sa/3.0/"/>
              </a:rPr>
              <a:t>CC BY-SA-NC</a:t>
            </a:r>
            <a:endParaRPr lang="fr-FR" sz="900" dirty="0"/>
          </a:p>
        </p:txBody>
      </p:sp>
    </p:spTree>
    <p:extLst>
      <p:ext uri="{BB962C8B-B14F-4D97-AF65-F5344CB8AC3E}">
        <p14:creationId xmlns:p14="http://schemas.microsoft.com/office/powerpoint/2010/main" val="9073970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2" name="ZoneTexte 1">
            <a:extLst>
              <a:ext uri="{FF2B5EF4-FFF2-40B4-BE49-F238E27FC236}">
                <a16:creationId xmlns:a16="http://schemas.microsoft.com/office/drawing/2014/main" id="{9538D70E-A4C5-4DEC-AA75-E7C7C2DCA291}"/>
              </a:ext>
            </a:extLst>
          </p:cNvPr>
          <p:cNvSpPr txBox="1"/>
          <p:nvPr/>
        </p:nvSpPr>
        <p:spPr>
          <a:xfrm>
            <a:off x="491243" y="336307"/>
            <a:ext cx="7274102" cy="400110"/>
          </a:xfrm>
          <a:prstGeom prst="rect">
            <a:avLst/>
          </a:prstGeom>
          <a:noFill/>
        </p:spPr>
        <p:txBody>
          <a:bodyPr wrap="square" rtlCol="0">
            <a:spAutoFit/>
          </a:bodyPr>
          <a:lstStyle/>
          <a:p>
            <a:pPr marL="457200" indent="-457200">
              <a:buFont typeface="+mj-lt"/>
              <a:buAutoNum type="arabicPeriod" startAt="3"/>
            </a:pPr>
            <a:r>
              <a:rPr lang="fr-FR" sz="2000" dirty="0">
                <a:latin typeface="Bahnschrift SemiBold" panose="020B0502040204020203" pitchFamily="34" charset="0"/>
              </a:rPr>
              <a:t>Unity3D:</a:t>
            </a:r>
          </a:p>
        </p:txBody>
      </p:sp>
      <p:sp>
        <p:nvSpPr>
          <p:cNvPr id="3" name="ZoneTexte 2">
            <a:extLst>
              <a:ext uri="{FF2B5EF4-FFF2-40B4-BE49-F238E27FC236}">
                <a16:creationId xmlns:a16="http://schemas.microsoft.com/office/drawing/2014/main" id="{A6F3C3BD-7360-4013-9B99-C704DD2207B7}"/>
              </a:ext>
            </a:extLst>
          </p:cNvPr>
          <p:cNvSpPr txBox="1"/>
          <p:nvPr/>
        </p:nvSpPr>
        <p:spPr>
          <a:xfrm>
            <a:off x="445389" y="999762"/>
            <a:ext cx="11746611" cy="1167948"/>
          </a:xfrm>
          <a:prstGeom prst="rect">
            <a:avLst/>
          </a:prstGeom>
          <a:noFill/>
        </p:spPr>
        <p:txBody>
          <a:bodyPr wrap="square" rtlCol="0">
            <a:spAutoFit/>
          </a:bodyPr>
          <a:lstStyle/>
          <a:p>
            <a:pPr>
              <a:lnSpc>
                <a:spcPct val="115000"/>
              </a:lnSpc>
              <a:spcAft>
                <a:spcPts val="1000"/>
              </a:spcAft>
            </a:pPr>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A la suite de blender, la prochaine étape est d’importer les différents model dans </a:t>
            </a:r>
            <a:r>
              <a:rPr lang="fr-FR" sz="3200" dirty="0">
                <a:latin typeface="Bahnschrift Light Condensed" panose="020B0502040204020203" pitchFamily="34" charset="0"/>
                <a:ea typeface="Calibri" panose="020F0502020204030204" pitchFamily="34" charset="0"/>
                <a:cs typeface="Calibri" panose="020F0502020204030204" pitchFamily="34" charset="0"/>
              </a:rPr>
              <a:t>U</a:t>
            </a:r>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nity afin de les manipuler et de leurs affecter un comporter souhaiter.</a:t>
            </a:r>
            <a:endParaRPr lang="fr-FR" sz="32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8" name="Image 7">
            <a:extLst>
              <a:ext uri="{FF2B5EF4-FFF2-40B4-BE49-F238E27FC236}">
                <a16:creationId xmlns:a16="http://schemas.microsoft.com/office/drawing/2014/main" id="{0432CFF6-BCBE-4464-9C16-F822D720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43" y="2164673"/>
            <a:ext cx="8758349" cy="46722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080792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2" name="ZoneTexte 1">
            <a:extLst>
              <a:ext uri="{FF2B5EF4-FFF2-40B4-BE49-F238E27FC236}">
                <a16:creationId xmlns:a16="http://schemas.microsoft.com/office/drawing/2014/main" id="{9538D70E-A4C5-4DEC-AA75-E7C7C2DCA291}"/>
              </a:ext>
            </a:extLst>
          </p:cNvPr>
          <p:cNvSpPr txBox="1"/>
          <p:nvPr/>
        </p:nvSpPr>
        <p:spPr>
          <a:xfrm>
            <a:off x="491243" y="336307"/>
            <a:ext cx="7274102" cy="400110"/>
          </a:xfrm>
          <a:prstGeom prst="rect">
            <a:avLst/>
          </a:prstGeom>
          <a:noFill/>
        </p:spPr>
        <p:txBody>
          <a:bodyPr wrap="square" rtlCol="0">
            <a:spAutoFit/>
          </a:bodyPr>
          <a:lstStyle/>
          <a:p>
            <a:pPr marL="457200" indent="-457200">
              <a:buFont typeface="+mj-lt"/>
              <a:buAutoNum type="arabicPeriod" startAt="4"/>
            </a:pPr>
            <a:r>
              <a:rPr lang="fr-FR" sz="2000" dirty="0">
                <a:latin typeface="Bahnschrift SemiBold" panose="020B0502040204020203" pitchFamily="34" charset="0"/>
              </a:rPr>
              <a:t>Visual Studio:</a:t>
            </a:r>
          </a:p>
        </p:txBody>
      </p:sp>
      <p:sp>
        <p:nvSpPr>
          <p:cNvPr id="3" name="ZoneTexte 2">
            <a:extLst>
              <a:ext uri="{FF2B5EF4-FFF2-40B4-BE49-F238E27FC236}">
                <a16:creationId xmlns:a16="http://schemas.microsoft.com/office/drawing/2014/main" id="{A6F3C3BD-7360-4013-9B99-C704DD2207B7}"/>
              </a:ext>
            </a:extLst>
          </p:cNvPr>
          <p:cNvSpPr txBox="1"/>
          <p:nvPr/>
        </p:nvSpPr>
        <p:spPr>
          <a:xfrm>
            <a:off x="445389" y="999762"/>
            <a:ext cx="11746611" cy="2300566"/>
          </a:xfrm>
          <a:prstGeom prst="rect">
            <a:avLst/>
          </a:prstGeom>
          <a:noFill/>
        </p:spPr>
        <p:txBody>
          <a:bodyPr wrap="square" rtlCol="0">
            <a:spAutoFit/>
          </a:bodyPr>
          <a:lstStyle/>
          <a:p>
            <a:pPr>
              <a:lnSpc>
                <a:spcPct val="115000"/>
              </a:lnSpc>
              <a:spcAft>
                <a:spcPts val="1000"/>
              </a:spcAft>
            </a:pPr>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Avec ce logicielle qui va être attacher a </a:t>
            </a:r>
            <a:r>
              <a:rPr lang="fr-FR" sz="3200" dirty="0">
                <a:latin typeface="Bahnschrift Light Condensed" panose="020B0502040204020203" pitchFamily="34" charset="0"/>
                <a:ea typeface="Calibri" panose="020F0502020204030204" pitchFamily="34" charset="0"/>
                <a:cs typeface="Calibri" panose="020F0502020204030204" pitchFamily="34" charset="0"/>
              </a:rPr>
              <a:t>U</a:t>
            </a:r>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nity on va pouvoir attribuer a chaque objet souhaiter un script qui va nous permettre de Controller certains de ses comportements mais aussi bien d’</a:t>
            </a:r>
            <a:r>
              <a:rPr lang="fr-FR" sz="3200" dirty="0">
                <a:latin typeface="Bahnschrift Light Condensed" panose="020B0502040204020203" pitchFamily="34" charset="0"/>
                <a:ea typeface="Calibri" panose="020F0502020204030204" pitchFamily="34" charset="0"/>
                <a:cs typeface="Calibri" panose="020F0502020204030204" pitchFamily="34" charset="0"/>
              </a:rPr>
              <a:t>é</a:t>
            </a:r>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tablir une certaines logique dans le jeu en manipulant les structures de contrôle, les boucles...</a:t>
            </a:r>
            <a:endParaRPr lang="fr-FR" sz="32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787132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2" name="ZoneTexte 1">
            <a:extLst>
              <a:ext uri="{FF2B5EF4-FFF2-40B4-BE49-F238E27FC236}">
                <a16:creationId xmlns:a16="http://schemas.microsoft.com/office/drawing/2014/main" id="{9538D70E-A4C5-4DEC-AA75-E7C7C2DCA291}"/>
              </a:ext>
            </a:extLst>
          </p:cNvPr>
          <p:cNvSpPr txBox="1"/>
          <p:nvPr/>
        </p:nvSpPr>
        <p:spPr>
          <a:xfrm>
            <a:off x="491243" y="336307"/>
            <a:ext cx="7274102" cy="400110"/>
          </a:xfrm>
          <a:prstGeom prst="rect">
            <a:avLst/>
          </a:prstGeom>
          <a:noFill/>
        </p:spPr>
        <p:txBody>
          <a:bodyPr wrap="square" rtlCol="0">
            <a:spAutoFit/>
          </a:bodyPr>
          <a:lstStyle/>
          <a:p>
            <a:pPr marL="457200" indent="-457200">
              <a:buFont typeface="+mj-lt"/>
              <a:buAutoNum type="arabicPeriod" startAt="4"/>
            </a:pPr>
            <a:r>
              <a:rPr lang="fr-FR" sz="2000" dirty="0">
                <a:latin typeface="Bahnschrift SemiBold" panose="020B0502040204020203" pitchFamily="34" charset="0"/>
              </a:rPr>
              <a:t>Visual Studio:</a:t>
            </a:r>
          </a:p>
        </p:txBody>
      </p:sp>
      <p:pic>
        <p:nvPicPr>
          <p:cNvPr id="7" name="Image 6">
            <a:extLst>
              <a:ext uri="{FF2B5EF4-FFF2-40B4-BE49-F238E27FC236}">
                <a16:creationId xmlns:a16="http://schemas.microsoft.com/office/drawing/2014/main" id="{CF932B0B-17AC-4221-AF2F-50517EA6B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43" y="736417"/>
            <a:ext cx="10694328" cy="6061884"/>
          </a:xfrm>
          <a:prstGeom prst="rect">
            <a:avLst/>
          </a:prstGeom>
        </p:spPr>
      </p:pic>
    </p:spTree>
    <p:extLst>
      <p:ext uri="{BB962C8B-B14F-4D97-AF65-F5344CB8AC3E}">
        <p14:creationId xmlns:p14="http://schemas.microsoft.com/office/powerpoint/2010/main" val="7557307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2" name="ZoneTexte 1">
            <a:extLst>
              <a:ext uri="{FF2B5EF4-FFF2-40B4-BE49-F238E27FC236}">
                <a16:creationId xmlns:a16="http://schemas.microsoft.com/office/drawing/2014/main" id="{9538D70E-A4C5-4DEC-AA75-E7C7C2DCA291}"/>
              </a:ext>
            </a:extLst>
          </p:cNvPr>
          <p:cNvSpPr txBox="1"/>
          <p:nvPr/>
        </p:nvSpPr>
        <p:spPr>
          <a:xfrm>
            <a:off x="491243" y="336307"/>
            <a:ext cx="7274102" cy="400110"/>
          </a:xfrm>
          <a:prstGeom prst="rect">
            <a:avLst/>
          </a:prstGeom>
          <a:noFill/>
        </p:spPr>
        <p:txBody>
          <a:bodyPr wrap="square" rtlCol="0">
            <a:spAutoFit/>
          </a:bodyPr>
          <a:lstStyle/>
          <a:p>
            <a:pPr marL="457200" indent="-457200">
              <a:buFont typeface="+mj-lt"/>
              <a:buAutoNum type="arabicPeriod" startAt="4"/>
            </a:pPr>
            <a:r>
              <a:rPr lang="fr-FR" sz="2000" dirty="0">
                <a:latin typeface="Bahnschrift SemiBold" panose="020B0502040204020203" pitchFamily="34" charset="0"/>
              </a:rPr>
              <a:t>Visual Studio:</a:t>
            </a:r>
          </a:p>
        </p:txBody>
      </p:sp>
      <p:pic>
        <p:nvPicPr>
          <p:cNvPr id="4" name="Image 3">
            <a:extLst>
              <a:ext uri="{FF2B5EF4-FFF2-40B4-BE49-F238E27FC236}">
                <a16:creationId xmlns:a16="http://schemas.microsoft.com/office/drawing/2014/main" id="{97662514-2A0D-4D5F-B743-4CC8D959A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966" y="736417"/>
            <a:ext cx="10545401" cy="5977468"/>
          </a:xfrm>
          <a:prstGeom prst="rect">
            <a:avLst/>
          </a:prstGeom>
        </p:spPr>
      </p:pic>
    </p:spTree>
    <p:extLst>
      <p:ext uri="{BB962C8B-B14F-4D97-AF65-F5344CB8AC3E}">
        <p14:creationId xmlns:p14="http://schemas.microsoft.com/office/powerpoint/2010/main" val="8644187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2" name="ZoneTexte 1">
            <a:extLst>
              <a:ext uri="{FF2B5EF4-FFF2-40B4-BE49-F238E27FC236}">
                <a16:creationId xmlns:a16="http://schemas.microsoft.com/office/drawing/2014/main" id="{9538D70E-A4C5-4DEC-AA75-E7C7C2DCA291}"/>
              </a:ext>
            </a:extLst>
          </p:cNvPr>
          <p:cNvSpPr txBox="1"/>
          <p:nvPr/>
        </p:nvSpPr>
        <p:spPr>
          <a:xfrm>
            <a:off x="491243" y="336307"/>
            <a:ext cx="7274102" cy="400110"/>
          </a:xfrm>
          <a:prstGeom prst="rect">
            <a:avLst/>
          </a:prstGeom>
          <a:noFill/>
        </p:spPr>
        <p:txBody>
          <a:bodyPr wrap="square" rtlCol="0">
            <a:spAutoFit/>
          </a:bodyPr>
          <a:lstStyle/>
          <a:p>
            <a:pPr marL="457200" indent="-457200">
              <a:buFont typeface="+mj-lt"/>
              <a:buAutoNum type="arabicPeriod" startAt="5"/>
            </a:pPr>
            <a:r>
              <a:rPr lang="fr-FR" sz="2000" dirty="0">
                <a:latin typeface="Bahnschrift SemiBold" panose="020B0502040204020203" pitchFamily="34" charset="0"/>
              </a:rPr>
              <a:t>Audacity</a:t>
            </a:r>
          </a:p>
        </p:txBody>
      </p:sp>
      <p:sp>
        <p:nvSpPr>
          <p:cNvPr id="4" name="ZoneTexte 3">
            <a:extLst>
              <a:ext uri="{FF2B5EF4-FFF2-40B4-BE49-F238E27FC236}">
                <a16:creationId xmlns:a16="http://schemas.microsoft.com/office/drawing/2014/main" id="{97447021-1D7C-4B3D-953B-11734D251057}"/>
              </a:ext>
            </a:extLst>
          </p:cNvPr>
          <p:cNvSpPr txBox="1"/>
          <p:nvPr/>
        </p:nvSpPr>
        <p:spPr>
          <a:xfrm>
            <a:off x="573104" y="905751"/>
            <a:ext cx="9169124" cy="1938992"/>
          </a:xfrm>
          <a:prstGeom prst="rect">
            <a:avLst/>
          </a:prstGeom>
          <a:noFill/>
        </p:spPr>
        <p:txBody>
          <a:bodyPr wrap="square" rtlCol="0">
            <a:spAutoFit/>
          </a:bodyPr>
          <a:lstStyle/>
          <a:p>
            <a:r>
              <a:rPr lang="fr-FR" sz="2400" dirty="0">
                <a:latin typeface="Bahnschrift SemiLight Condensed" panose="020B0502040204020203" pitchFamily="34" charset="0"/>
              </a:rPr>
              <a:t>Dans le cadre de la réalisation de se projet, Audacity a été utiliser afin d’apporter certaines modifications sur des sons télécharger via l’internet(bien sur ces sons son totalement libre de droit) tel que: réduction de la durée de son, accélération ou la ralentissions de la lecture de certains son, superposition de plusieurs sons en vu d’avoir un nouveau son…</a:t>
            </a:r>
          </a:p>
        </p:txBody>
      </p:sp>
      <p:pic>
        <p:nvPicPr>
          <p:cNvPr id="8" name="Image 7">
            <a:extLst>
              <a:ext uri="{FF2B5EF4-FFF2-40B4-BE49-F238E27FC236}">
                <a16:creationId xmlns:a16="http://schemas.microsoft.com/office/drawing/2014/main" id="{4D66DDAF-4EF5-43E2-AA57-186470317C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4205" y="2844743"/>
            <a:ext cx="5299889" cy="3592419"/>
          </a:xfrm>
          <a:prstGeom prst="rect">
            <a:avLst/>
          </a:prstGeom>
        </p:spPr>
      </p:pic>
      <p:sp>
        <p:nvSpPr>
          <p:cNvPr id="9" name="ZoneTexte 8">
            <a:extLst>
              <a:ext uri="{FF2B5EF4-FFF2-40B4-BE49-F238E27FC236}">
                <a16:creationId xmlns:a16="http://schemas.microsoft.com/office/drawing/2014/main" id="{D347AA43-CBCB-409D-B382-CDE2741CFE59}"/>
              </a:ext>
            </a:extLst>
          </p:cNvPr>
          <p:cNvSpPr txBox="1"/>
          <p:nvPr/>
        </p:nvSpPr>
        <p:spPr>
          <a:xfrm>
            <a:off x="1497769" y="6627168"/>
            <a:ext cx="5261049" cy="230832"/>
          </a:xfrm>
          <a:prstGeom prst="rect">
            <a:avLst/>
          </a:prstGeom>
          <a:noFill/>
        </p:spPr>
        <p:txBody>
          <a:bodyPr wrap="square" rtlCol="0">
            <a:spAutoFit/>
          </a:bodyPr>
          <a:lstStyle/>
          <a:p>
            <a:r>
              <a:rPr lang="fr-FR" sz="900" dirty="0">
                <a:hlinkClick r:id="rId4" tooltip="https://www.bluskysoftware.com/audacity/manual/index.html"/>
              </a:rPr>
              <a:t>Cette photo</a:t>
            </a:r>
            <a:r>
              <a:rPr lang="fr-FR" sz="900" dirty="0"/>
              <a:t> par Auteur inconnu est soumise à la licence </a:t>
            </a:r>
            <a:r>
              <a:rPr lang="fr-FR" sz="900" dirty="0">
                <a:hlinkClick r:id="rId5" tooltip="https://creativecommons.org/licenses/by/3.0/"/>
              </a:rPr>
              <a:t>CC BY</a:t>
            </a:r>
            <a:endParaRPr lang="fr-FR" sz="900" dirty="0"/>
          </a:p>
        </p:txBody>
      </p:sp>
    </p:spTree>
    <p:extLst>
      <p:ext uri="{BB962C8B-B14F-4D97-AF65-F5344CB8AC3E}">
        <p14:creationId xmlns:p14="http://schemas.microsoft.com/office/powerpoint/2010/main" val="12597975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 de texte 1">
            <a:extLst>
              <a:ext uri="{FF2B5EF4-FFF2-40B4-BE49-F238E27FC236}">
                <a16:creationId xmlns:a16="http://schemas.microsoft.com/office/drawing/2014/main" id="{D815E537-4AB4-4445-A3AC-40D738EDF3DC}"/>
              </a:ext>
            </a:extLst>
          </p:cNvPr>
          <p:cNvSpPr txBox="1"/>
          <p:nvPr/>
        </p:nvSpPr>
        <p:spPr>
          <a:xfrm>
            <a:off x="740229" y="717615"/>
            <a:ext cx="4845708" cy="492443"/>
          </a:xfrm>
          <a:prstGeom prst="rect">
            <a:avLst/>
          </a:prstGeom>
          <a:noFill/>
        </p:spPr>
        <p:txBody>
          <a:bodyPr wrap="square" lIns="0" tIns="0" rIns="0" bIns="0" rtlCol="0">
            <a:spAutoFit/>
          </a:bodyPr>
          <a:lstStyle/>
          <a:p>
            <a:pPr rtl="0"/>
            <a:r>
              <a:rPr lang="fr-FR" sz="3200" b="1" dirty="0">
                <a:solidFill>
                  <a:srgbClr val="002060"/>
                </a:solidFill>
                <a:latin typeface="Segoe UI" panose="020B0502040204020203" pitchFamily="34" charset="0"/>
                <a:cs typeface="Segoe UI" panose="020B0502040204020203" pitchFamily="34" charset="0"/>
              </a:rPr>
              <a:t>Plan Du Travail:</a:t>
            </a:r>
          </a:p>
        </p:txBody>
      </p:sp>
      <p:cxnSp>
        <p:nvCxnSpPr>
          <p:cNvPr id="4" name="Connecteur droit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111396"/>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oupe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07116" y="1881815"/>
            <a:ext cx="4212900" cy="3644351"/>
            <a:chOff x="507116" y="1692049"/>
            <a:chExt cx="4212900" cy="3644351"/>
          </a:xfrm>
        </p:grpSpPr>
        <p:grpSp>
          <p:nvGrpSpPr>
            <p:cNvPr id="21" name="Groupe 20">
              <a:extLst>
                <a:ext uri="{FF2B5EF4-FFF2-40B4-BE49-F238E27FC236}">
                  <a16:creationId xmlns:a16="http://schemas.microsoft.com/office/drawing/2014/main" id="{B111D787-E830-4638-97B3-205F0A0ABC3F}"/>
                </a:ext>
              </a:extLst>
            </p:cNvPr>
            <p:cNvGrpSpPr/>
            <p:nvPr/>
          </p:nvGrpSpPr>
          <p:grpSpPr>
            <a:xfrm>
              <a:off x="528038" y="1692049"/>
              <a:ext cx="4191978" cy="246221"/>
              <a:chOff x="528038" y="1851126"/>
              <a:chExt cx="4191978" cy="246221"/>
            </a:xfrm>
          </p:grpSpPr>
          <p:sp>
            <p:nvSpPr>
              <p:cNvPr id="6" name="Rectangle : Coins arrondis 5">
                <a:extLst>
                  <a:ext uri="{FF2B5EF4-FFF2-40B4-BE49-F238E27FC236}">
                    <a16:creationId xmlns:a16="http://schemas.microsoft.com/office/drawing/2014/main" id="{6BFCD1AA-E1CA-41D6-8605-56AFEBE4EEE3}"/>
                  </a:ext>
                </a:extLst>
              </p:cNvPr>
              <p:cNvSpPr/>
              <p:nvPr/>
            </p:nvSpPr>
            <p:spPr>
              <a:xfrm>
                <a:off x="528038" y="185808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Rectangle 7">
                <a:extLst>
                  <a:ext uri="{FF2B5EF4-FFF2-40B4-BE49-F238E27FC236}">
                    <a16:creationId xmlns:a16="http://schemas.microsoft.com/office/drawing/2014/main" id="{E9101D99-B002-4698-9C7E-C942B9AA2D39}"/>
                  </a:ext>
                </a:extLst>
              </p:cNvPr>
              <p:cNvSpPr/>
              <p:nvPr/>
            </p:nvSpPr>
            <p:spPr>
              <a:xfrm>
                <a:off x="1183821" y="1851126"/>
                <a:ext cx="3536195" cy="246221"/>
              </a:xfrm>
              <a:prstGeom prst="rect">
                <a:avLst/>
              </a:prstGeom>
            </p:spPr>
            <p:txBody>
              <a:bodyPr wrap="square" lIns="0" tIns="0" rIns="0" bIns="0" rtlCol="0">
                <a:spAutoFit/>
              </a:bodyPr>
              <a:lstStyle/>
              <a:p>
                <a:pPr marL="400050" indent="-400050" rtl="0">
                  <a:buFont typeface="+mj-lt"/>
                  <a:buAutoNum type="romanUcPeriod"/>
                </a:pPr>
                <a:r>
                  <a:rPr lang="fr-FR" sz="1600" b="1" i="1" dirty="0">
                    <a:solidFill>
                      <a:srgbClr val="002060"/>
                    </a:solidFill>
                    <a:latin typeface="+mj-lt"/>
                    <a:cs typeface="Segoe UI" panose="020B0502040204020203" pitchFamily="34" charset="0"/>
                  </a:rPr>
                  <a:t>Introduction</a:t>
                </a:r>
              </a:p>
            </p:txBody>
          </p:sp>
        </p:grpSp>
        <p:grpSp>
          <p:nvGrpSpPr>
            <p:cNvPr id="20" name="Groupe 19">
              <a:extLst>
                <a:ext uri="{FF2B5EF4-FFF2-40B4-BE49-F238E27FC236}">
                  <a16:creationId xmlns:a16="http://schemas.microsoft.com/office/drawing/2014/main" id="{2D19246F-8F2D-4FAD-8927-AA34DDAA5DFA}"/>
                </a:ext>
              </a:extLst>
            </p:cNvPr>
            <p:cNvGrpSpPr/>
            <p:nvPr/>
          </p:nvGrpSpPr>
          <p:grpSpPr>
            <a:xfrm>
              <a:off x="518433" y="2437255"/>
              <a:ext cx="4148253" cy="248843"/>
              <a:chOff x="518433" y="2379393"/>
              <a:chExt cx="4148253" cy="248843"/>
            </a:xfrm>
          </p:grpSpPr>
          <p:sp>
            <p:nvSpPr>
              <p:cNvPr id="9" name="Rectangle : Coins arrondis 8">
                <a:extLst>
                  <a:ext uri="{FF2B5EF4-FFF2-40B4-BE49-F238E27FC236}">
                    <a16:creationId xmlns:a16="http://schemas.microsoft.com/office/drawing/2014/main" id="{14FF47BA-9557-4442-8E2A-74A4F4AAD237}"/>
                  </a:ext>
                </a:extLst>
              </p:cNvPr>
              <p:cNvSpPr/>
              <p:nvPr/>
            </p:nvSpPr>
            <p:spPr>
              <a:xfrm>
                <a:off x="518433" y="239594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Rectangle 9">
                <a:extLst>
                  <a:ext uri="{FF2B5EF4-FFF2-40B4-BE49-F238E27FC236}">
                    <a16:creationId xmlns:a16="http://schemas.microsoft.com/office/drawing/2014/main" id="{B00C2221-E8A7-47E0-B2B2-5A6A32F96791}"/>
                  </a:ext>
                </a:extLst>
              </p:cNvPr>
              <p:cNvSpPr/>
              <p:nvPr/>
            </p:nvSpPr>
            <p:spPr>
              <a:xfrm>
                <a:off x="1130491" y="2379393"/>
                <a:ext cx="3536195" cy="246221"/>
              </a:xfrm>
              <a:prstGeom prst="rect">
                <a:avLst/>
              </a:prstGeom>
            </p:spPr>
            <p:txBody>
              <a:bodyPr wrap="square" lIns="0" tIns="0" rIns="0" bIns="0" rtlCol="0">
                <a:spAutoFit/>
              </a:bodyPr>
              <a:lstStyle/>
              <a:p>
                <a:pPr marL="400050" indent="-400050" rtl="0">
                  <a:buFont typeface="+mj-lt"/>
                  <a:buAutoNum type="romanUcPeriod" startAt="2"/>
                </a:pPr>
                <a:r>
                  <a:rPr lang="fr-FR" sz="1600" b="1" i="1" dirty="0">
                    <a:solidFill>
                      <a:srgbClr val="002060"/>
                    </a:solidFill>
                    <a:latin typeface="+mj-lt"/>
                    <a:cs typeface="Segoe UI" panose="020B0502040204020203" pitchFamily="34" charset="0"/>
                  </a:rPr>
                  <a:t>Présentation Des Logicielles Utilisés</a:t>
                </a:r>
              </a:p>
            </p:txBody>
          </p:sp>
        </p:grpSp>
        <p:grpSp>
          <p:nvGrpSpPr>
            <p:cNvPr id="19" name="Groupe 18">
              <a:extLst>
                <a:ext uri="{FF2B5EF4-FFF2-40B4-BE49-F238E27FC236}">
                  <a16:creationId xmlns:a16="http://schemas.microsoft.com/office/drawing/2014/main" id="{9D065A01-39E4-4CC9-9075-3910C66205F5}"/>
                </a:ext>
              </a:extLst>
            </p:cNvPr>
            <p:cNvGrpSpPr/>
            <p:nvPr/>
          </p:nvGrpSpPr>
          <p:grpSpPr>
            <a:xfrm>
              <a:off x="507116" y="3103226"/>
              <a:ext cx="4167230" cy="252156"/>
              <a:chOff x="507116" y="2842350"/>
              <a:chExt cx="4167230" cy="252156"/>
            </a:xfrm>
          </p:grpSpPr>
          <p:sp>
            <p:nvSpPr>
              <p:cNvPr id="11" name="Rectangle : Coins arrondis 10">
                <a:extLst>
                  <a:ext uri="{FF2B5EF4-FFF2-40B4-BE49-F238E27FC236}">
                    <a16:creationId xmlns:a16="http://schemas.microsoft.com/office/drawing/2014/main" id="{6B458D5C-BDF7-4A75-A4E8-B99128DCD84A}"/>
                  </a:ext>
                </a:extLst>
              </p:cNvPr>
              <p:cNvSpPr/>
              <p:nvPr/>
            </p:nvSpPr>
            <p:spPr>
              <a:xfrm>
                <a:off x="507116" y="286221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A17B45E-57F0-4725-89C0-3CD74A5097A3}"/>
                  </a:ext>
                </a:extLst>
              </p:cNvPr>
              <p:cNvSpPr/>
              <p:nvPr/>
            </p:nvSpPr>
            <p:spPr>
              <a:xfrm>
                <a:off x="1138151" y="2842350"/>
                <a:ext cx="3536195" cy="246221"/>
              </a:xfrm>
              <a:prstGeom prst="rect">
                <a:avLst/>
              </a:prstGeom>
            </p:spPr>
            <p:txBody>
              <a:bodyPr wrap="square" lIns="0" tIns="0" rIns="0" bIns="0" rtlCol="0">
                <a:spAutoFit/>
              </a:bodyPr>
              <a:lstStyle/>
              <a:p>
                <a:pPr marL="400050" indent="-400050" rtl="0">
                  <a:buFont typeface="+mj-lt"/>
                  <a:buAutoNum type="romanUcPeriod" startAt="3"/>
                </a:pPr>
                <a:r>
                  <a:rPr lang="fr-FR" sz="1600" b="1" i="1" dirty="0">
                    <a:solidFill>
                      <a:srgbClr val="002060"/>
                    </a:solidFill>
                    <a:latin typeface="+mj-lt"/>
                    <a:cs typeface="Segoe UI" panose="020B0502040204020203" pitchFamily="34" charset="0"/>
                  </a:rPr>
                  <a:t>Objectif Du Projet</a:t>
                </a:r>
              </a:p>
            </p:txBody>
          </p:sp>
        </p:grpSp>
        <p:grpSp>
          <p:nvGrpSpPr>
            <p:cNvPr id="18" name="Groupe 17">
              <a:extLst>
                <a:ext uri="{FF2B5EF4-FFF2-40B4-BE49-F238E27FC236}">
                  <a16:creationId xmlns:a16="http://schemas.microsoft.com/office/drawing/2014/main" id="{609D452F-25F9-4A2F-84BD-9A44714884C6}"/>
                </a:ext>
              </a:extLst>
            </p:cNvPr>
            <p:cNvGrpSpPr/>
            <p:nvPr/>
          </p:nvGrpSpPr>
          <p:grpSpPr>
            <a:xfrm>
              <a:off x="507116" y="3763717"/>
              <a:ext cx="4196750" cy="1572683"/>
              <a:chOff x="507116" y="3299828"/>
              <a:chExt cx="4196750" cy="1572683"/>
            </a:xfrm>
          </p:grpSpPr>
          <p:sp>
            <p:nvSpPr>
              <p:cNvPr id="13" name="Rectangle : Coins arrondis 12">
                <a:extLst>
                  <a:ext uri="{FF2B5EF4-FFF2-40B4-BE49-F238E27FC236}">
                    <a16:creationId xmlns:a16="http://schemas.microsoft.com/office/drawing/2014/main" id="{64E3D015-D1E6-40C0-B820-5D2B0144652D}"/>
                  </a:ext>
                </a:extLst>
              </p:cNvPr>
              <p:cNvSpPr/>
              <p:nvPr/>
            </p:nvSpPr>
            <p:spPr>
              <a:xfrm>
                <a:off x="507116" y="3342014"/>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Rectangle 13">
                <a:extLst>
                  <a:ext uri="{FF2B5EF4-FFF2-40B4-BE49-F238E27FC236}">
                    <a16:creationId xmlns:a16="http://schemas.microsoft.com/office/drawing/2014/main" id="{9187696D-0387-46E9-A420-AD2392161D95}"/>
                  </a:ext>
                </a:extLst>
              </p:cNvPr>
              <p:cNvSpPr/>
              <p:nvPr/>
            </p:nvSpPr>
            <p:spPr>
              <a:xfrm>
                <a:off x="1138151" y="3299828"/>
                <a:ext cx="3536195" cy="246221"/>
              </a:xfrm>
              <a:prstGeom prst="rect">
                <a:avLst/>
              </a:prstGeom>
            </p:spPr>
            <p:txBody>
              <a:bodyPr wrap="square" lIns="0" tIns="0" rIns="0" bIns="0" rtlCol="0">
                <a:spAutoFit/>
              </a:bodyPr>
              <a:lstStyle/>
              <a:p>
                <a:pPr marL="400050" indent="-400050" rtl="0">
                  <a:buFont typeface="+mj-lt"/>
                  <a:buAutoNum type="romanUcPeriod" startAt="4"/>
                </a:pPr>
                <a:r>
                  <a:rPr lang="fr-FR" sz="1600" b="1" i="1" dirty="0">
                    <a:solidFill>
                      <a:srgbClr val="002060"/>
                    </a:solidFill>
                    <a:latin typeface="+mj-lt"/>
                    <a:cs typeface="Segoe UI" panose="020B0502040204020203" pitchFamily="34" charset="0"/>
                  </a:rPr>
                  <a:t>Présentation Du Projet</a:t>
                </a:r>
              </a:p>
            </p:txBody>
          </p:sp>
          <p:sp>
            <p:nvSpPr>
              <p:cNvPr id="37" name="Rectangle 13">
                <a:extLst>
                  <a:ext uri="{FF2B5EF4-FFF2-40B4-BE49-F238E27FC236}">
                    <a16:creationId xmlns:a16="http://schemas.microsoft.com/office/drawing/2014/main" id="{C72634C1-9CE3-4DBE-84D3-331B0119DA04}"/>
                  </a:ext>
                </a:extLst>
              </p:cNvPr>
              <p:cNvSpPr/>
              <p:nvPr/>
            </p:nvSpPr>
            <p:spPr>
              <a:xfrm>
                <a:off x="1138151" y="4626290"/>
                <a:ext cx="3536195" cy="246221"/>
              </a:xfrm>
              <a:prstGeom prst="rect">
                <a:avLst/>
              </a:prstGeom>
            </p:spPr>
            <p:txBody>
              <a:bodyPr wrap="square" lIns="0" tIns="0" rIns="0" bIns="0" rtlCol="0">
                <a:spAutoFit/>
              </a:bodyPr>
              <a:lstStyle/>
              <a:p>
                <a:pPr rtl="0"/>
                <a:r>
                  <a:rPr lang="fr-FR" sz="1600" b="1" i="1" dirty="0">
                    <a:solidFill>
                      <a:srgbClr val="002060"/>
                    </a:solidFill>
                    <a:latin typeface="+mj-lt"/>
                    <a:cs typeface="Segoe UI" panose="020B0502040204020203" pitchFamily="34" charset="0"/>
                  </a:rPr>
                  <a:t>Conclusion</a:t>
                </a:r>
              </a:p>
            </p:txBody>
          </p:sp>
          <p:sp>
            <p:nvSpPr>
              <p:cNvPr id="38" name="Rectangle : Coins arrondis 12">
                <a:extLst>
                  <a:ext uri="{FF2B5EF4-FFF2-40B4-BE49-F238E27FC236}">
                    <a16:creationId xmlns:a16="http://schemas.microsoft.com/office/drawing/2014/main" id="{DA93E54A-C206-40FF-9D0F-4381186554B1}"/>
                  </a:ext>
                </a:extLst>
              </p:cNvPr>
              <p:cNvSpPr/>
              <p:nvPr/>
            </p:nvSpPr>
            <p:spPr>
              <a:xfrm>
                <a:off x="518433" y="406477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9" name="Rectangle 13">
                <a:extLst>
                  <a:ext uri="{FF2B5EF4-FFF2-40B4-BE49-F238E27FC236}">
                    <a16:creationId xmlns:a16="http://schemas.microsoft.com/office/drawing/2014/main" id="{76700E7A-44A4-4D6F-91D3-3069EFEAEFAC}"/>
                  </a:ext>
                </a:extLst>
              </p:cNvPr>
              <p:cNvSpPr/>
              <p:nvPr/>
            </p:nvSpPr>
            <p:spPr>
              <a:xfrm>
                <a:off x="1167671" y="4050853"/>
                <a:ext cx="3536195" cy="246221"/>
              </a:xfrm>
              <a:prstGeom prst="rect">
                <a:avLst/>
              </a:prstGeom>
            </p:spPr>
            <p:txBody>
              <a:bodyPr wrap="square" lIns="0" tIns="0" rIns="0" bIns="0" rtlCol="0">
                <a:spAutoFit/>
              </a:bodyPr>
              <a:lstStyle/>
              <a:p>
                <a:pPr marL="400050" indent="-400050" rtl="0">
                  <a:buFont typeface="+mj-lt"/>
                  <a:buAutoNum type="romanUcPeriod" startAt="5"/>
                </a:pPr>
                <a:r>
                  <a:rPr lang="fr-FR" sz="1600" b="1" i="1" dirty="0">
                    <a:solidFill>
                      <a:srgbClr val="002060"/>
                    </a:solidFill>
                    <a:latin typeface="+mj-lt"/>
                    <a:cs typeface="Segoe UI" panose="020B0502040204020203" pitchFamily="34" charset="0"/>
                  </a:rPr>
                  <a:t>Les Etapes De Développement</a:t>
                </a:r>
              </a:p>
            </p:txBody>
          </p:sp>
          <p:sp>
            <p:nvSpPr>
              <p:cNvPr id="40" name="Rectangle : Coins arrondis 12">
                <a:extLst>
                  <a:ext uri="{FF2B5EF4-FFF2-40B4-BE49-F238E27FC236}">
                    <a16:creationId xmlns:a16="http://schemas.microsoft.com/office/drawing/2014/main" id="{53BF01AF-44A3-4101-8FED-C4B863F94FBF}"/>
                  </a:ext>
                </a:extLst>
              </p:cNvPr>
              <p:cNvSpPr/>
              <p:nvPr/>
            </p:nvSpPr>
            <p:spPr>
              <a:xfrm>
                <a:off x="518433" y="462629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grpSp>
      <p:sp>
        <p:nvSpPr>
          <p:cNvPr id="22" name="Ovale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3" name="Ovale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62" name="Groupe 61" descr="Cette image est une main d’une femme écrivant sur une feuille de papier.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orme libre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46" name="Forme libre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47" name="Forme libre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48" name="Forme libre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49" name="Forme libre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50" name="Forme libre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51" name="Forme libre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nvGrpSpPr>
            <p:cNvPr id="60" name="Groupe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orme libre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53" name="Forme libre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54" name="Forme libre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55" name="Forme libre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56" name="Forme libre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57" name="Forme libre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58" name="Forme libre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67" name="Forme libre : Forme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solidFill>
                  <a:schemeClr val="tx1"/>
                </a:solidFill>
              </a:endParaRPr>
            </a:p>
          </p:txBody>
        </p:sp>
      </p:grpSp>
      <p:sp>
        <p:nvSpPr>
          <p:cNvPr id="15" name="Titre 14" hidden="1">
            <a:extLst>
              <a:ext uri="{FF2B5EF4-FFF2-40B4-BE49-F238E27FC236}">
                <a16:creationId xmlns:a16="http://schemas.microsoft.com/office/drawing/2014/main" id="{1B710331-53CB-4E4F-A9D3-D1E190EEAEE4}"/>
              </a:ext>
            </a:extLst>
          </p:cNvPr>
          <p:cNvSpPr>
            <a:spLocks noGrp="1"/>
          </p:cNvSpPr>
          <p:nvPr>
            <p:ph type="title"/>
          </p:nvPr>
        </p:nvSpPr>
        <p:spPr/>
        <p:txBody>
          <a:bodyPr rtlCol="0"/>
          <a:lstStyle/>
          <a:p>
            <a:r>
              <a:rPr lang="fr-FR" dirty="0"/>
              <a:t>Ressources humaines : diapositive </a:t>
            </a:r>
            <a:r>
              <a:rPr lang="fr" dirty="0"/>
              <a:t>2</a:t>
            </a:r>
          </a:p>
        </p:txBody>
      </p:sp>
    </p:spTree>
    <p:extLst>
      <p:ext uri="{BB962C8B-B14F-4D97-AF65-F5344CB8AC3E}">
        <p14:creationId xmlns:p14="http://schemas.microsoft.com/office/powerpoint/2010/main" val="285523832"/>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3" name="ZoneTexte 2">
            <a:extLst>
              <a:ext uri="{FF2B5EF4-FFF2-40B4-BE49-F238E27FC236}">
                <a16:creationId xmlns:a16="http://schemas.microsoft.com/office/drawing/2014/main" id="{A6F3C3BD-7360-4013-9B99-C704DD2207B7}"/>
              </a:ext>
            </a:extLst>
          </p:cNvPr>
          <p:cNvSpPr txBox="1"/>
          <p:nvPr/>
        </p:nvSpPr>
        <p:spPr>
          <a:xfrm>
            <a:off x="410238" y="866716"/>
            <a:ext cx="11746611" cy="2597955"/>
          </a:xfrm>
          <a:prstGeom prst="rect">
            <a:avLst/>
          </a:prstGeom>
          <a:noFill/>
        </p:spPr>
        <p:txBody>
          <a:bodyPr wrap="square" rtlCol="0">
            <a:spAutoFit/>
          </a:bodyPr>
          <a:lstStyle/>
          <a:p>
            <a:pPr>
              <a:lnSpc>
                <a:spcPct val="115000"/>
              </a:lnSpc>
              <a:spcAft>
                <a:spcPts val="1000"/>
              </a:spcAft>
            </a:pPr>
            <a:r>
              <a:rPr lang="fr-FR" sz="2400" dirty="0">
                <a:effectLst/>
                <a:latin typeface="Bahnschrift Light Condensed" panose="020B0502040204020203" pitchFamily="34" charset="0"/>
                <a:ea typeface="Calibri" panose="020F0502020204030204" pitchFamily="34" charset="0"/>
                <a:cs typeface="Calibri" panose="020F0502020204030204" pitchFamily="34" charset="0"/>
              </a:rPr>
              <a:t>En somme, le développent de jeux vidéo est long processus faisant appelé a une équipe composer de personne de demains divers et varié dont les plus importants que nous retiendrons sont: les développeur informatiques, graphistes multimédia, les Games designeurs, les modélisateurs  sans oublier les Testeurs. Ces derniers, doivent collaboré ensemble a fin de mener a bien le projet. Mais après tout cela la question que nous pouvons poser est la suivante : est-ce qu’une équipe est indispensable pour la réalisation d’un projet ? En d’autres terme, peut-on développer un projet en étant indépendant ?</a:t>
            </a:r>
            <a:endParaRPr lang="fr-FR" sz="24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
        <p:nvSpPr>
          <p:cNvPr id="10" name="Zone de texte 2">
            <a:extLst>
              <a:ext uri="{FF2B5EF4-FFF2-40B4-BE49-F238E27FC236}">
                <a16:creationId xmlns:a16="http://schemas.microsoft.com/office/drawing/2014/main" id="{BE0DDEB3-A9A5-4FC9-B7D3-5ACF4FF489BF}"/>
              </a:ext>
            </a:extLst>
          </p:cNvPr>
          <p:cNvSpPr txBox="1"/>
          <p:nvPr/>
        </p:nvSpPr>
        <p:spPr>
          <a:xfrm>
            <a:off x="2233219" y="74754"/>
            <a:ext cx="4845708" cy="830997"/>
          </a:xfrm>
          <a:prstGeom prst="rect">
            <a:avLst/>
          </a:prstGeom>
          <a:noFill/>
        </p:spPr>
        <p:txBody>
          <a:bodyPr wrap="square" lIns="0" tIns="0" rIns="0" bIns="0" rtlCol="0">
            <a:spAutoFit/>
          </a:bodyPr>
          <a:lstStyle/>
          <a:p>
            <a:pPr rtl="0"/>
            <a:r>
              <a:rPr lang="fr-FR" sz="5400" b="1" dirty="0">
                <a:solidFill>
                  <a:srgbClr val="002060"/>
                </a:solidFill>
                <a:latin typeface="Segoe UI" panose="020B0502040204020203" pitchFamily="34" charset="0"/>
                <a:cs typeface="Segoe UI" panose="020B0502040204020203" pitchFamily="34" charset="0"/>
              </a:rPr>
              <a:t>Conclusion:</a:t>
            </a:r>
          </a:p>
        </p:txBody>
      </p:sp>
      <p:pic>
        <p:nvPicPr>
          <p:cNvPr id="5" name="Image 4">
            <a:extLst>
              <a:ext uri="{FF2B5EF4-FFF2-40B4-BE49-F238E27FC236}">
                <a16:creationId xmlns:a16="http://schemas.microsoft.com/office/drawing/2014/main" id="{7F7C2050-4A56-4166-8F50-4201A6608919}"/>
              </a:ext>
            </a:extLst>
          </p:cNvPr>
          <p:cNvPicPr>
            <a:picLocks noChangeAspect="1"/>
          </p:cNvPicPr>
          <p:nvPr/>
        </p:nvPicPr>
        <p:blipFill rotWithShape="1">
          <a:blip r:embed="rId3">
            <a:extLst>
              <a:ext uri="{28A0092B-C50C-407E-A947-70E740481C1C}">
                <a14:useLocalDpi xmlns:a14="http://schemas.microsoft.com/office/drawing/2010/main" val="0"/>
              </a:ext>
            </a:extLst>
          </a:blip>
          <a:srcRect t="9881" b="10407"/>
          <a:stretch/>
        </p:blipFill>
        <p:spPr>
          <a:xfrm rot="16200000">
            <a:off x="1502092" y="2492393"/>
            <a:ext cx="2830812" cy="5014519"/>
          </a:xfrm>
          <a:prstGeom prst="rect">
            <a:avLst/>
          </a:prstGeom>
        </p:spPr>
      </p:pic>
      <p:pic>
        <p:nvPicPr>
          <p:cNvPr id="7" name="Image 6">
            <a:extLst>
              <a:ext uri="{FF2B5EF4-FFF2-40B4-BE49-F238E27FC236}">
                <a16:creationId xmlns:a16="http://schemas.microsoft.com/office/drawing/2014/main" id="{E6C9F580-D036-40F7-8784-EB9DCC09193E}"/>
              </a:ext>
            </a:extLst>
          </p:cNvPr>
          <p:cNvPicPr>
            <a:picLocks noChangeAspect="1"/>
          </p:cNvPicPr>
          <p:nvPr/>
        </p:nvPicPr>
        <p:blipFill rotWithShape="1">
          <a:blip r:embed="rId4">
            <a:extLst>
              <a:ext uri="{28A0092B-C50C-407E-A947-70E740481C1C}">
                <a14:useLocalDpi xmlns:a14="http://schemas.microsoft.com/office/drawing/2010/main" val="0"/>
              </a:ext>
            </a:extLst>
          </a:blip>
          <a:srcRect t="11396" b="11040"/>
          <a:stretch/>
        </p:blipFill>
        <p:spPr>
          <a:xfrm rot="16200000">
            <a:off x="7039008" y="2560729"/>
            <a:ext cx="2828810" cy="4875844"/>
          </a:xfrm>
          <a:prstGeom prst="rect">
            <a:avLst/>
          </a:prstGeom>
        </p:spPr>
      </p:pic>
      <p:sp>
        <p:nvSpPr>
          <p:cNvPr id="15" name="ZoneTexte 14">
            <a:extLst>
              <a:ext uri="{FF2B5EF4-FFF2-40B4-BE49-F238E27FC236}">
                <a16:creationId xmlns:a16="http://schemas.microsoft.com/office/drawing/2014/main" id="{65FCD2FE-F734-41B5-9C2D-9E422FFC6F01}"/>
              </a:ext>
            </a:extLst>
          </p:cNvPr>
          <p:cNvSpPr txBox="1"/>
          <p:nvPr/>
        </p:nvSpPr>
        <p:spPr>
          <a:xfrm>
            <a:off x="3657643" y="6532630"/>
            <a:ext cx="4107702" cy="230832"/>
          </a:xfrm>
          <a:prstGeom prst="rect">
            <a:avLst/>
          </a:prstGeom>
          <a:noFill/>
        </p:spPr>
        <p:txBody>
          <a:bodyPr wrap="square" rtlCol="0">
            <a:spAutoFit/>
          </a:bodyPr>
          <a:lstStyle/>
          <a:p>
            <a:pPr algn="ctr"/>
            <a:r>
              <a:rPr lang="fr-FR" sz="900" dirty="0">
                <a:hlinkClick r:id="rId5" tooltip="http://www.nintendoblast.com.br/2017/10/previa-super-mario-odyssey-switch.html"/>
              </a:rPr>
              <a:t>Ces photo</a:t>
            </a:r>
            <a:r>
              <a:rPr lang="fr-FR" sz="900" dirty="0"/>
              <a:t>s sont soumise à la licence </a:t>
            </a:r>
            <a:r>
              <a:rPr lang="fr-FR" sz="900" dirty="0">
                <a:hlinkClick r:id="rId6" tooltip="https://creativecommons.org/licenses/by-sa/3.0/"/>
              </a:rPr>
              <a:t>CC BY-SA</a:t>
            </a:r>
            <a:endParaRPr lang="fr-FR" sz="900" dirty="0"/>
          </a:p>
        </p:txBody>
      </p:sp>
    </p:spTree>
    <p:extLst>
      <p:ext uri="{BB962C8B-B14F-4D97-AF65-F5344CB8AC3E}">
        <p14:creationId xmlns:p14="http://schemas.microsoft.com/office/powerpoint/2010/main" val="39480795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250"/>
                                        <p:tgtEl>
                                          <p:spTgt spid="5"/>
                                        </p:tgtEl>
                                      </p:cBhvr>
                                    </p:animEffect>
                                    <p:anim calcmode="lin" valueType="num">
                                      <p:cBhvr>
                                        <p:cTn id="8" dur="3250" fill="hold"/>
                                        <p:tgtEl>
                                          <p:spTgt spid="5"/>
                                        </p:tgtEl>
                                        <p:attrNameLst>
                                          <p:attrName>ppt_x</p:attrName>
                                        </p:attrNameLst>
                                      </p:cBhvr>
                                      <p:tavLst>
                                        <p:tav tm="0">
                                          <p:val>
                                            <p:strVal val="#ppt_x"/>
                                          </p:val>
                                        </p:tav>
                                        <p:tav tm="100000">
                                          <p:val>
                                            <p:strVal val="#ppt_x"/>
                                          </p:val>
                                        </p:tav>
                                      </p:tavLst>
                                    </p:anim>
                                    <p:anim calcmode="lin" valueType="num">
                                      <p:cBhvr>
                                        <p:cTn id="9" dur="3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25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3250"/>
                                        <p:tgtEl>
                                          <p:spTgt spid="7"/>
                                        </p:tgtEl>
                                      </p:cBhvr>
                                    </p:animEffect>
                                    <p:anim calcmode="lin" valueType="num">
                                      <p:cBhvr>
                                        <p:cTn id="14" dur="3250" fill="hold"/>
                                        <p:tgtEl>
                                          <p:spTgt spid="7"/>
                                        </p:tgtEl>
                                        <p:attrNameLst>
                                          <p:attrName>ppt_x</p:attrName>
                                        </p:attrNameLst>
                                      </p:cBhvr>
                                      <p:tavLst>
                                        <p:tav tm="0">
                                          <p:val>
                                            <p:strVal val="#ppt_x"/>
                                          </p:val>
                                        </p:tav>
                                        <p:tav tm="100000">
                                          <p:val>
                                            <p:strVal val="#ppt_x"/>
                                          </p:val>
                                        </p:tav>
                                      </p:tavLst>
                                    </p:anim>
                                    <p:anim calcmode="lin" valueType="num">
                                      <p:cBhvr>
                                        <p:cTn id="15" dur="325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3250"/>
                                        <p:tgtEl>
                                          <p:spTgt spid="15"/>
                                        </p:tgtEl>
                                      </p:cBhvr>
                                    </p:animEffect>
                                    <p:anim calcmode="lin" valueType="num">
                                      <p:cBhvr>
                                        <p:cTn id="19" dur="3250" fill="hold"/>
                                        <p:tgtEl>
                                          <p:spTgt spid="15"/>
                                        </p:tgtEl>
                                        <p:attrNameLst>
                                          <p:attrName>ppt_x</p:attrName>
                                        </p:attrNameLst>
                                      </p:cBhvr>
                                      <p:tavLst>
                                        <p:tav tm="0">
                                          <p:val>
                                            <p:strVal val="#ppt_x"/>
                                          </p:val>
                                        </p:tav>
                                        <p:tav tm="100000">
                                          <p:val>
                                            <p:strVal val="#ppt_x"/>
                                          </p:val>
                                        </p:tav>
                                      </p:tavLst>
                                    </p:anim>
                                    <p:anim calcmode="lin" valueType="num">
                                      <p:cBhvr>
                                        <p:cTn id="20" dur="3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4089115" y="359596"/>
            <a:ext cx="4017195" cy="707886"/>
          </a:xfrm>
          <a:prstGeom prst="rect">
            <a:avLst/>
          </a:prstGeom>
          <a:noFill/>
        </p:spPr>
        <p:txBody>
          <a:bodyPr wrap="square" rtlCol="0">
            <a:spAutoFit/>
          </a:bodyPr>
          <a:lstStyle/>
          <a:p>
            <a:pPr marL="400050" indent="-400050">
              <a:buFont typeface="+mj-lt"/>
              <a:buAutoNum type="romanUcPeriod"/>
            </a:pPr>
            <a:r>
              <a:rPr lang="fr-FR" sz="4000" dirty="0">
                <a:latin typeface="Bahnschrift SemiBold" panose="020B0502040204020203" pitchFamily="34" charset="0"/>
              </a:rPr>
              <a:t>Introduction:</a:t>
            </a:r>
          </a:p>
        </p:txBody>
      </p:sp>
      <p:sp>
        <p:nvSpPr>
          <p:cNvPr id="67" name="ZoneTexte 66">
            <a:extLst>
              <a:ext uri="{FF2B5EF4-FFF2-40B4-BE49-F238E27FC236}">
                <a16:creationId xmlns:a16="http://schemas.microsoft.com/office/drawing/2014/main" id="{BDA9E4D1-EA11-4820-AA1D-30938F75881B}"/>
              </a:ext>
            </a:extLst>
          </p:cNvPr>
          <p:cNvSpPr txBox="1"/>
          <p:nvPr/>
        </p:nvSpPr>
        <p:spPr>
          <a:xfrm>
            <a:off x="540988" y="1585640"/>
            <a:ext cx="11363218" cy="3539430"/>
          </a:xfrm>
          <a:prstGeom prst="rect">
            <a:avLst/>
          </a:prstGeom>
          <a:noFill/>
        </p:spPr>
        <p:txBody>
          <a:bodyPr wrap="square" rtlCol="0">
            <a:spAutoFit/>
          </a:bodyPr>
          <a:lstStyle/>
          <a:p>
            <a:pPr algn="just"/>
            <a:r>
              <a:rPr lang="fr-FR" sz="3200" dirty="0">
                <a:latin typeface="Bahnschrift Light Condensed" panose="020B0502040204020203" pitchFamily="34" charset="0"/>
                <a:ea typeface="Calibri" panose="020F0502020204030204" pitchFamily="34" charset="0"/>
              </a:rPr>
              <a:t>L'homme ayant un besoin viscéral de relever de nouveaux défis et d'élargir  son imagination est tenté de se donner à des activités divertissantes. On se souvient que jadis les jeux étaient principalement physiques, manuels et archaïques. Mais de nos jours, avec la révolution technologique, ces jeux ont été quasiment tous informatisés. Cette informatisation a été mitigée par les moteurs de jeux qui sont des outils logiciels que nous allons développer profondément dans la suite de notre présentation.</a:t>
            </a:r>
            <a:endParaRPr lang="fr-FR" sz="3200" dirty="0">
              <a:latin typeface="Bahnschrift Light Condensed" panose="020B0502040204020203" pitchFamily="34" charset="0"/>
            </a:endParaRPr>
          </a:p>
        </p:txBody>
      </p:sp>
    </p:spTree>
    <p:extLst>
      <p:ext uri="{BB962C8B-B14F-4D97-AF65-F5344CB8AC3E}">
        <p14:creationId xmlns:p14="http://schemas.microsoft.com/office/powerpoint/2010/main" val="1860944946"/>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1078788" y="597847"/>
            <a:ext cx="9524908" cy="707886"/>
          </a:xfrm>
          <a:prstGeom prst="rect">
            <a:avLst/>
          </a:prstGeom>
          <a:noFill/>
        </p:spPr>
        <p:txBody>
          <a:bodyPr wrap="square" rtlCol="0">
            <a:spAutoFit/>
          </a:bodyPr>
          <a:lstStyle/>
          <a:p>
            <a:pPr marL="857250" indent="-857250">
              <a:buFont typeface="+mj-lt"/>
              <a:buAutoNum type="romanUcPeriod" startAt="2"/>
            </a:pPr>
            <a:r>
              <a:rPr lang="fr-FR" sz="4000" dirty="0">
                <a:latin typeface="Bahnschrift SemiBold" panose="020B0502040204020203" pitchFamily="34" charset="0"/>
              </a:rPr>
              <a:t>Présentation Des Logicielles utiliser:</a:t>
            </a:r>
          </a:p>
        </p:txBody>
      </p:sp>
      <p:sp>
        <p:nvSpPr>
          <p:cNvPr id="67" name="ZoneTexte 66">
            <a:extLst>
              <a:ext uri="{FF2B5EF4-FFF2-40B4-BE49-F238E27FC236}">
                <a16:creationId xmlns:a16="http://schemas.microsoft.com/office/drawing/2014/main" id="{BDA9E4D1-EA11-4820-AA1D-30938F75881B}"/>
              </a:ext>
            </a:extLst>
          </p:cNvPr>
          <p:cNvSpPr txBox="1"/>
          <p:nvPr/>
        </p:nvSpPr>
        <p:spPr>
          <a:xfrm>
            <a:off x="729465" y="1923432"/>
            <a:ext cx="11363218" cy="1569660"/>
          </a:xfrm>
          <a:prstGeom prst="rect">
            <a:avLst/>
          </a:prstGeom>
          <a:noFill/>
        </p:spPr>
        <p:txBody>
          <a:bodyPr wrap="square" rtlCol="0">
            <a:spAutoFit/>
          </a:bodyPr>
          <a:lstStyle/>
          <a:p>
            <a:pPr algn="just"/>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Dans le cadre de réalisation des projet les développeurs sont des fois amener a utiliser des application prédéveloppées facilitant ainsi le développement et qui leur permettent de ce fait de faire des économies de temps et d’</a:t>
            </a:r>
            <a:r>
              <a:rPr lang="fr-FR" sz="3200" dirty="0">
                <a:latin typeface="Bahnschrift Light Condensed" panose="020B0502040204020203" pitchFamily="34" charset="0"/>
                <a:ea typeface="Calibri" panose="020F0502020204030204" pitchFamily="34" charset="0"/>
                <a:cs typeface="Calibri" panose="020F0502020204030204" pitchFamily="34" charset="0"/>
              </a:rPr>
              <a:t>é</a:t>
            </a:r>
            <a:r>
              <a:rPr lang="fr-FR" sz="3200" dirty="0">
                <a:effectLst/>
                <a:latin typeface="Bahnschrift Light Condensed" panose="020B0502040204020203" pitchFamily="34" charset="0"/>
                <a:ea typeface="Calibri" panose="020F0502020204030204" pitchFamily="34" charset="0"/>
                <a:cs typeface="Calibri" panose="020F0502020204030204" pitchFamily="34" charset="0"/>
              </a:rPr>
              <a:t>nergie.</a:t>
            </a:r>
            <a:endParaRPr lang="fr-FR" sz="32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903795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1078788" y="597847"/>
            <a:ext cx="9524908" cy="707886"/>
          </a:xfrm>
          <a:prstGeom prst="rect">
            <a:avLst/>
          </a:prstGeom>
          <a:noFill/>
        </p:spPr>
        <p:txBody>
          <a:bodyPr wrap="square" rtlCol="0">
            <a:spAutoFit/>
          </a:bodyPr>
          <a:lstStyle/>
          <a:p>
            <a:pPr marL="742950" indent="-742950">
              <a:buFont typeface="+mj-lt"/>
              <a:buAutoNum type="arabicPeriod"/>
            </a:pPr>
            <a:r>
              <a:rPr lang="fr-FR" sz="4000" dirty="0">
                <a:latin typeface="Bahnschrift SemiBold" panose="020B0502040204020203" pitchFamily="34" charset="0"/>
              </a:rPr>
              <a:t>Unity3D</a:t>
            </a:r>
          </a:p>
        </p:txBody>
      </p:sp>
      <p:sp>
        <p:nvSpPr>
          <p:cNvPr id="67" name="ZoneTexte 66">
            <a:extLst>
              <a:ext uri="{FF2B5EF4-FFF2-40B4-BE49-F238E27FC236}">
                <a16:creationId xmlns:a16="http://schemas.microsoft.com/office/drawing/2014/main" id="{BDA9E4D1-EA11-4820-AA1D-30938F75881B}"/>
              </a:ext>
            </a:extLst>
          </p:cNvPr>
          <p:cNvSpPr txBox="1"/>
          <p:nvPr/>
        </p:nvSpPr>
        <p:spPr>
          <a:xfrm>
            <a:off x="370635" y="1925779"/>
            <a:ext cx="11363218" cy="2062103"/>
          </a:xfrm>
          <a:prstGeom prst="rect">
            <a:avLst/>
          </a:prstGeom>
          <a:noFill/>
        </p:spPr>
        <p:txBody>
          <a:bodyPr wrap="square" rtlCol="0">
            <a:spAutoFit/>
          </a:bodyPr>
          <a:lstStyle/>
          <a:p>
            <a:pPr algn="just"/>
            <a:r>
              <a:rPr lang="fr-FR" sz="3200" dirty="0">
                <a:effectLst/>
                <a:latin typeface="Bahnschrift Light Condensed" panose="020B0502040204020203" pitchFamily="34" charset="0"/>
                <a:ea typeface="Calibri" panose="020F0502020204030204" pitchFamily="34" charset="0"/>
              </a:rPr>
              <a:t>Unity3d est un moteur de jeu multiplateforme développé par </a:t>
            </a:r>
            <a:r>
              <a:rPr lang="fr-FR" sz="3200" dirty="0">
                <a:latin typeface="Bahnschrift Light Condensed" panose="020B0502040204020203" pitchFamily="34" charset="0"/>
                <a:ea typeface="Calibri" panose="020F0502020204030204" pitchFamily="34" charset="0"/>
              </a:rPr>
              <a:t>U</a:t>
            </a:r>
            <a:r>
              <a:rPr lang="fr-FR" sz="3200" dirty="0">
                <a:effectLst/>
                <a:latin typeface="Bahnschrift Light Condensed" panose="020B0502040204020203" pitchFamily="34" charset="0"/>
                <a:ea typeface="Calibri" panose="020F0502020204030204" pitchFamily="34" charset="0"/>
              </a:rPr>
              <a:t>nity technologies. Il est l'un des moteurs les plus répandus dans l'industrie du jeu vidéo, aussi bien pour les grands studios que pour les studios indépendants du fait de sa rapidité aux prototypages et qu'il permet de compiler les jeux sur différentes plateformes.</a:t>
            </a:r>
            <a:endParaRPr lang="fr-FR" sz="40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9" name="Image 8">
            <a:extLst>
              <a:ext uri="{FF2B5EF4-FFF2-40B4-BE49-F238E27FC236}">
                <a16:creationId xmlns:a16="http://schemas.microsoft.com/office/drawing/2014/main" id="{0DFFE71D-FF92-48CB-A73B-9ACF9709C5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2419" y="3987882"/>
            <a:ext cx="3649092" cy="1915774"/>
          </a:xfrm>
          <a:prstGeom prst="rect">
            <a:avLst/>
          </a:prstGeom>
        </p:spPr>
      </p:pic>
      <p:sp>
        <p:nvSpPr>
          <p:cNvPr id="10" name="ZoneTexte 9">
            <a:extLst>
              <a:ext uri="{FF2B5EF4-FFF2-40B4-BE49-F238E27FC236}">
                <a16:creationId xmlns:a16="http://schemas.microsoft.com/office/drawing/2014/main" id="{19BCD845-4C92-4B87-8126-6E36F32E34C0}"/>
              </a:ext>
            </a:extLst>
          </p:cNvPr>
          <p:cNvSpPr txBox="1"/>
          <p:nvPr/>
        </p:nvSpPr>
        <p:spPr>
          <a:xfrm>
            <a:off x="1812419" y="6164252"/>
            <a:ext cx="3649092" cy="230832"/>
          </a:xfrm>
          <a:prstGeom prst="rect">
            <a:avLst/>
          </a:prstGeom>
          <a:noFill/>
        </p:spPr>
        <p:txBody>
          <a:bodyPr wrap="square" rtlCol="0">
            <a:spAutoFit/>
          </a:bodyPr>
          <a:lstStyle/>
          <a:p>
            <a:pPr algn="ctr"/>
            <a:r>
              <a:rPr lang="fr-FR" sz="900" dirty="0">
                <a:hlinkClick r:id="rId4" tooltip="https://geekstorming.wordpress.com/2018/03/17/aprendiendo-unity3d/"/>
              </a:rPr>
              <a:t>Cette photo</a:t>
            </a:r>
            <a:r>
              <a:rPr lang="fr-FR" sz="900" dirty="0"/>
              <a:t> est soumise à la licence </a:t>
            </a:r>
            <a:r>
              <a:rPr lang="fr-FR" sz="900" dirty="0">
                <a:hlinkClick r:id="rId5" tooltip="https://creativecommons.org/licenses/by-sa/3.0/"/>
              </a:rPr>
              <a:t>CC BY-SA</a:t>
            </a:r>
            <a:endParaRPr lang="fr-FR" sz="900" dirty="0"/>
          </a:p>
        </p:txBody>
      </p:sp>
    </p:spTree>
    <p:extLst>
      <p:ext uri="{BB962C8B-B14F-4D97-AF65-F5344CB8AC3E}">
        <p14:creationId xmlns:p14="http://schemas.microsoft.com/office/powerpoint/2010/main" val="9569269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1078788" y="597847"/>
            <a:ext cx="9524908" cy="707886"/>
          </a:xfrm>
          <a:prstGeom prst="rect">
            <a:avLst/>
          </a:prstGeom>
          <a:noFill/>
        </p:spPr>
        <p:txBody>
          <a:bodyPr wrap="square" rtlCol="0">
            <a:spAutoFit/>
          </a:bodyPr>
          <a:lstStyle/>
          <a:p>
            <a:pPr marL="742950" indent="-742950">
              <a:buFont typeface="+mj-lt"/>
              <a:buAutoNum type="arabicPeriod" startAt="2"/>
            </a:pPr>
            <a:r>
              <a:rPr lang="fr-FR" sz="4000" dirty="0">
                <a:latin typeface="Bahnschrift SemiBold" panose="020B0502040204020203" pitchFamily="34" charset="0"/>
              </a:rPr>
              <a:t>Blender</a:t>
            </a:r>
          </a:p>
        </p:txBody>
      </p:sp>
      <p:sp>
        <p:nvSpPr>
          <p:cNvPr id="67" name="ZoneTexte 66">
            <a:extLst>
              <a:ext uri="{FF2B5EF4-FFF2-40B4-BE49-F238E27FC236}">
                <a16:creationId xmlns:a16="http://schemas.microsoft.com/office/drawing/2014/main" id="{BDA9E4D1-EA11-4820-AA1D-30938F75881B}"/>
              </a:ext>
            </a:extLst>
          </p:cNvPr>
          <p:cNvSpPr txBox="1"/>
          <p:nvPr/>
        </p:nvSpPr>
        <p:spPr>
          <a:xfrm>
            <a:off x="490964" y="1538168"/>
            <a:ext cx="11363218" cy="2554545"/>
          </a:xfrm>
          <a:prstGeom prst="rect">
            <a:avLst/>
          </a:prstGeom>
          <a:noFill/>
        </p:spPr>
        <p:txBody>
          <a:bodyPr wrap="square" rtlCol="0">
            <a:spAutoFit/>
          </a:bodyPr>
          <a:lstStyle/>
          <a:p>
            <a:pPr algn="just"/>
            <a:r>
              <a:rPr lang="fr-FR" sz="3200" dirty="0">
                <a:effectLst/>
                <a:latin typeface="Bahnschrift Light Condensed" panose="020B0502040204020203" pitchFamily="34" charset="0"/>
                <a:ea typeface="Calibri" panose="020F0502020204030204" pitchFamily="34" charset="0"/>
              </a:rPr>
              <a:t>Aussi appelé blender3D, est un logiciel libre et open Source d'animation(2D ou 3D), de modélisation et de rendu 3D. Il dispose de nombreuses fonctionnalités avancées qui permettent de modéliser, de texturer, de faire du rigging qui est un procèdes qui consiste a mètre des os a des sculpture a fin de les animer, d'animer, et aussi de faire de la rendu 3D.</a:t>
            </a:r>
            <a:endParaRPr lang="fr-FR" sz="60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BE56986D-E10E-4C08-97AC-07D93AB0158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96777" y="3907305"/>
            <a:ext cx="3199223" cy="2834985"/>
          </a:xfrm>
          <a:prstGeom prst="rect">
            <a:avLst/>
          </a:prstGeom>
        </p:spPr>
      </p:pic>
      <p:sp>
        <p:nvSpPr>
          <p:cNvPr id="4" name="ZoneTexte 3">
            <a:extLst>
              <a:ext uri="{FF2B5EF4-FFF2-40B4-BE49-F238E27FC236}">
                <a16:creationId xmlns:a16="http://schemas.microsoft.com/office/drawing/2014/main" id="{A7B3464E-906A-4EFC-9084-B489C770CD6A}"/>
              </a:ext>
            </a:extLst>
          </p:cNvPr>
          <p:cNvSpPr txBox="1"/>
          <p:nvPr/>
        </p:nvSpPr>
        <p:spPr>
          <a:xfrm>
            <a:off x="3328299" y="6461850"/>
            <a:ext cx="3028406" cy="230832"/>
          </a:xfrm>
          <a:prstGeom prst="rect">
            <a:avLst/>
          </a:prstGeom>
          <a:noFill/>
        </p:spPr>
        <p:txBody>
          <a:bodyPr wrap="square" rtlCol="0">
            <a:spAutoFit/>
          </a:bodyPr>
          <a:lstStyle/>
          <a:p>
            <a:r>
              <a:rPr lang="fr-FR" sz="900" dirty="0">
                <a:hlinkClick r:id="rId4" tooltip="http://wilberyco.blogspot.com/2014/06/blender-logo.html"/>
              </a:rPr>
              <a:t>Cette photo</a:t>
            </a:r>
            <a:r>
              <a:rPr lang="fr-FR" sz="900" dirty="0"/>
              <a:t> est soumise à la licence </a:t>
            </a:r>
            <a:r>
              <a:rPr lang="fr-FR" sz="900" dirty="0">
                <a:hlinkClick r:id="rId5" tooltip="https://creativecommons.org/licenses/by-nc-sa/3.0/"/>
              </a:rPr>
              <a:t>CC BY-SA-NC</a:t>
            </a:r>
            <a:endParaRPr lang="fr-FR" sz="900" dirty="0"/>
          </a:p>
        </p:txBody>
      </p:sp>
    </p:spTree>
    <p:extLst>
      <p:ext uri="{BB962C8B-B14F-4D97-AF65-F5344CB8AC3E}">
        <p14:creationId xmlns:p14="http://schemas.microsoft.com/office/powerpoint/2010/main" val="4088820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1078788" y="355156"/>
            <a:ext cx="9524908" cy="707886"/>
          </a:xfrm>
          <a:prstGeom prst="rect">
            <a:avLst/>
          </a:prstGeom>
          <a:noFill/>
        </p:spPr>
        <p:txBody>
          <a:bodyPr wrap="square" rtlCol="0">
            <a:spAutoFit/>
          </a:bodyPr>
          <a:lstStyle/>
          <a:p>
            <a:pPr marL="742950" indent="-742950">
              <a:buFont typeface="+mj-lt"/>
              <a:buAutoNum type="arabicPeriod" startAt="3"/>
            </a:pPr>
            <a:r>
              <a:rPr lang="fr-FR" sz="4000" dirty="0">
                <a:latin typeface="Bahnschrift SemiBold" panose="020B0502040204020203" pitchFamily="34" charset="0"/>
              </a:rPr>
              <a:t>Audacity:</a:t>
            </a:r>
          </a:p>
        </p:txBody>
      </p:sp>
      <p:sp>
        <p:nvSpPr>
          <p:cNvPr id="67" name="ZoneTexte 66">
            <a:extLst>
              <a:ext uri="{FF2B5EF4-FFF2-40B4-BE49-F238E27FC236}">
                <a16:creationId xmlns:a16="http://schemas.microsoft.com/office/drawing/2014/main" id="{BDA9E4D1-EA11-4820-AA1D-30938F75881B}"/>
              </a:ext>
            </a:extLst>
          </p:cNvPr>
          <p:cNvSpPr txBox="1"/>
          <p:nvPr/>
        </p:nvSpPr>
        <p:spPr>
          <a:xfrm>
            <a:off x="414391" y="1269398"/>
            <a:ext cx="11363218" cy="2862322"/>
          </a:xfrm>
          <a:prstGeom prst="rect">
            <a:avLst/>
          </a:prstGeom>
          <a:noFill/>
        </p:spPr>
        <p:txBody>
          <a:bodyPr wrap="square" rtlCol="0">
            <a:spAutoFit/>
          </a:bodyPr>
          <a:lstStyle/>
          <a:p>
            <a:pPr algn="just"/>
            <a:r>
              <a:rPr lang="fr-FR" sz="3000" dirty="0">
                <a:effectLst/>
                <a:latin typeface="Bahnschrift Light Condensed" panose="020B0502040204020203" pitchFamily="34" charset="0"/>
                <a:ea typeface="Calibri" panose="020F0502020204030204" pitchFamily="34" charset="0"/>
              </a:rPr>
              <a:t>Audacity est un logiciel libre qui permet  la manipulation de données audio numériques. C'est un logiciel qui permet d'enregistrer du son numérique par le biais des entrées tel que ligne/micro/cd des cartes sons. Il permet d'éditer (copier, coller) les sons sur plusieurs pistes, et  il est accompagné de divers filtres et d'effets: réduction de bruit, équaliseur, augmentation de fréquences précises, compression, amplification, normalisation, inversion...</a:t>
            </a:r>
            <a:endParaRPr lang="fr-FR" sz="30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id="{2C311952-D281-4027-A736-523E5BE45D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941569" y="3840657"/>
            <a:ext cx="2488965" cy="2488965"/>
          </a:xfrm>
          <a:prstGeom prst="rect">
            <a:avLst/>
          </a:prstGeom>
        </p:spPr>
      </p:pic>
      <p:sp>
        <p:nvSpPr>
          <p:cNvPr id="6" name="ZoneTexte 5">
            <a:extLst>
              <a:ext uri="{FF2B5EF4-FFF2-40B4-BE49-F238E27FC236}">
                <a16:creationId xmlns:a16="http://schemas.microsoft.com/office/drawing/2014/main" id="{D31828C0-D46B-44C8-B049-48D3046196EC}"/>
              </a:ext>
            </a:extLst>
          </p:cNvPr>
          <p:cNvSpPr txBox="1"/>
          <p:nvPr/>
        </p:nvSpPr>
        <p:spPr>
          <a:xfrm>
            <a:off x="3941569" y="6291863"/>
            <a:ext cx="2488965" cy="230832"/>
          </a:xfrm>
          <a:prstGeom prst="rect">
            <a:avLst/>
          </a:prstGeom>
          <a:noFill/>
        </p:spPr>
        <p:txBody>
          <a:bodyPr wrap="square" rtlCol="0">
            <a:spAutoFit/>
          </a:bodyPr>
          <a:lstStyle/>
          <a:p>
            <a:pPr algn="ctr"/>
            <a:r>
              <a:rPr lang="fr-FR" sz="900" dirty="0">
                <a:hlinkClick r:id="rId4" tooltip="https://commons.wikimedia.org/wiki/File:Audacity_Logo.svg"/>
              </a:rPr>
              <a:t>Cette photo</a:t>
            </a:r>
            <a:r>
              <a:rPr lang="fr-FR" sz="900" dirty="0"/>
              <a:t> est soumise à la licence </a:t>
            </a:r>
            <a:r>
              <a:rPr lang="fr-FR" sz="900" dirty="0">
                <a:hlinkClick r:id="rId5" tooltip="https://creativecommons.org/licenses/by-sa/3.0/"/>
              </a:rPr>
              <a:t>CC BY-SA</a:t>
            </a:r>
            <a:endParaRPr lang="fr-FR" sz="900" dirty="0"/>
          </a:p>
        </p:txBody>
      </p:sp>
    </p:spTree>
    <p:extLst>
      <p:ext uri="{BB962C8B-B14F-4D97-AF65-F5344CB8AC3E}">
        <p14:creationId xmlns:p14="http://schemas.microsoft.com/office/powerpoint/2010/main" val="2562036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1078788" y="355156"/>
            <a:ext cx="9524908" cy="707886"/>
          </a:xfrm>
          <a:prstGeom prst="rect">
            <a:avLst/>
          </a:prstGeom>
          <a:noFill/>
        </p:spPr>
        <p:txBody>
          <a:bodyPr wrap="square" rtlCol="0">
            <a:spAutoFit/>
          </a:bodyPr>
          <a:lstStyle/>
          <a:p>
            <a:pPr marL="742950" indent="-742950">
              <a:buFont typeface="+mj-lt"/>
              <a:buAutoNum type="arabicPeriod" startAt="4"/>
            </a:pPr>
            <a:r>
              <a:rPr lang="fr-FR" sz="4000" dirty="0">
                <a:latin typeface="Bahnschrift SemiBold" panose="020B0502040204020203" pitchFamily="34" charset="0"/>
              </a:rPr>
              <a:t>Photoshop:</a:t>
            </a:r>
          </a:p>
        </p:txBody>
      </p:sp>
      <p:pic>
        <p:nvPicPr>
          <p:cNvPr id="3" name="Image 2">
            <a:extLst>
              <a:ext uri="{FF2B5EF4-FFF2-40B4-BE49-F238E27FC236}">
                <a16:creationId xmlns:a16="http://schemas.microsoft.com/office/drawing/2014/main" id="{E1FD28CB-2D29-42A0-9219-C039B575B79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3043" y="1550006"/>
            <a:ext cx="3854346" cy="3757987"/>
          </a:xfrm>
          <a:prstGeom prst="rect">
            <a:avLst/>
          </a:prstGeom>
        </p:spPr>
      </p:pic>
      <p:sp>
        <p:nvSpPr>
          <p:cNvPr id="4" name="ZoneTexte 3">
            <a:extLst>
              <a:ext uri="{FF2B5EF4-FFF2-40B4-BE49-F238E27FC236}">
                <a16:creationId xmlns:a16="http://schemas.microsoft.com/office/drawing/2014/main" id="{2E2289B3-B459-47A7-AECC-CCBEB35C2D63}"/>
              </a:ext>
            </a:extLst>
          </p:cNvPr>
          <p:cNvSpPr txBox="1"/>
          <p:nvPr/>
        </p:nvSpPr>
        <p:spPr>
          <a:xfrm>
            <a:off x="1221028" y="5396529"/>
            <a:ext cx="3738376" cy="230832"/>
          </a:xfrm>
          <a:prstGeom prst="rect">
            <a:avLst/>
          </a:prstGeom>
          <a:noFill/>
        </p:spPr>
        <p:txBody>
          <a:bodyPr wrap="square" rtlCol="0">
            <a:spAutoFit/>
          </a:bodyPr>
          <a:lstStyle/>
          <a:p>
            <a:pPr algn="ctr"/>
            <a:r>
              <a:rPr lang="fr-FR" sz="900" dirty="0">
                <a:hlinkClick r:id="rId4" tooltip="https://commons.wikimedia.org/wiki/File:Adobe_Photoshop_CC_icon.svg"/>
              </a:rPr>
              <a:t>Cette photo</a:t>
            </a:r>
            <a:r>
              <a:rPr lang="fr-FR" sz="900" dirty="0"/>
              <a:t> est soumise à la licence </a:t>
            </a:r>
            <a:r>
              <a:rPr lang="fr-FR" sz="900" dirty="0">
                <a:hlinkClick r:id="rId5" tooltip="https://creativecommons.org/licenses/by-sa/3.0/"/>
              </a:rPr>
              <a:t>CC BY-SA</a:t>
            </a:r>
            <a:endParaRPr lang="fr-FR" sz="900" dirty="0"/>
          </a:p>
        </p:txBody>
      </p:sp>
    </p:spTree>
    <p:extLst>
      <p:ext uri="{BB962C8B-B14F-4D97-AF65-F5344CB8AC3E}">
        <p14:creationId xmlns:p14="http://schemas.microsoft.com/office/powerpoint/2010/main" val="11911624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re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fr-FR" dirty="0"/>
              <a:t>Ressources humaines : diapositive </a:t>
            </a:r>
            <a:r>
              <a:rPr lang="fr" dirty="0"/>
              <a:t>3</a:t>
            </a:r>
          </a:p>
        </p:txBody>
      </p:sp>
      <p:sp>
        <p:nvSpPr>
          <p:cNvPr id="100" name="Forme libre 10">
            <a:extLst>
              <a:ext uri="{FF2B5EF4-FFF2-40B4-BE49-F238E27FC236}">
                <a16:creationId xmlns:a16="http://schemas.microsoft.com/office/drawing/2014/main" id="{6F3885DC-8567-4C25-BE81-0A0950B56B77}"/>
              </a:ext>
            </a:extLst>
          </p:cNvPr>
          <p:cNvSpPr>
            <a:spLocks/>
          </p:cNvSpPr>
          <p:nvPr/>
        </p:nvSpPr>
        <p:spPr bwMode="auto">
          <a:xfrm rot="9420272">
            <a:off x="5653694" y="-2175019"/>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102" name="Groupe 101" descr="Cette image est une forme décoratif abstraite. ">
            <a:extLst>
              <a:ext uri="{FF2B5EF4-FFF2-40B4-BE49-F238E27FC236}">
                <a16:creationId xmlns:a16="http://schemas.microsoft.com/office/drawing/2014/main" id="{A5E44F31-C257-48E9-980E-F6BFB65EBB25}"/>
              </a:ext>
            </a:extLst>
          </p:cNvPr>
          <p:cNvGrpSpPr/>
          <p:nvPr/>
        </p:nvGrpSpPr>
        <p:grpSpPr>
          <a:xfrm rot="1429434">
            <a:off x="7363124" y="-4881275"/>
            <a:ext cx="8973156" cy="12105059"/>
            <a:chOff x="4831761" y="-2833465"/>
            <a:chExt cx="8973156" cy="12105059"/>
          </a:xfrm>
        </p:grpSpPr>
        <p:sp>
          <p:nvSpPr>
            <p:cNvPr id="109" name="Forme libre 10">
              <a:extLst>
                <a:ext uri="{FF2B5EF4-FFF2-40B4-BE49-F238E27FC236}">
                  <a16:creationId xmlns:a16="http://schemas.microsoft.com/office/drawing/2014/main" id="{ED63E731-5E8E-4D4D-891F-A14C66B80F0F}"/>
                </a:ext>
              </a:extLst>
            </p:cNvPr>
            <p:cNvSpPr>
              <a:spLocks/>
            </p:cNvSpPr>
            <p:nvPr/>
          </p:nvSpPr>
          <p:spPr bwMode="auto">
            <a:xfrm rot="9420272">
              <a:off x="4831761"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0" name="Forme libre 11">
              <a:extLst>
                <a:ext uri="{FF2B5EF4-FFF2-40B4-BE49-F238E27FC236}">
                  <a16:creationId xmlns:a16="http://schemas.microsoft.com/office/drawing/2014/main" id="{5027539E-377C-4ADA-8C44-FA2ECD522F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sp>
          <p:nvSpPr>
            <p:cNvPr id="111" name="Forme libre 12">
              <a:extLst>
                <a:ext uri="{FF2B5EF4-FFF2-40B4-BE49-F238E27FC236}">
                  <a16:creationId xmlns:a16="http://schemas.microsoft.com/office/drawing/2014/main" id="{B902379A-A16B-4497-B8A9-CE29510ACC8C}"/>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ZoneTexte 65">
            <a:extLst>
              <a:ext uri="{FF2B5EF4-FFF2-40B4-BE49-F238E27FC236}">
                <a16:creationId xmlns:a16="http://schemas.microsoft.com/office/drawing/2014/main" id="{E6F32B8F-4378-4FA0-BA8B-33AC07E29B2D}"/>
              </a:ext>
            </a:extLst>
          </p:cNvPr>
          <p:cNvSpPr txBox="1"/>
          <p:nvPr/>
        </p:nvSpPr>
        <p:spPr>
          <a:xfrm>
            <a:off x="1078788" y="355156"/>
            <a:ext cx="9524908" cy="707886"/>
          </a:xfrm>
          <a:prstGeom prst="rect">
            <a:avLst/>
          </a:prstGeom>
          <a:noFill/>
        </p:spPr>
        <p:txBody>
          <a:bodyPr wrap="square" rtlCol="0">
            <a:spAutoFit/>
          </a:bodyPr>
          <a:lstStyle/>
          <a:p>
            <a:pPr marL="742950" indent="-742950">
              <a:buFont typeface="+mj-lt"/>
              <a:buAutoNum type="arabicPeriod" startAt="5"/>
            </a:pPr>
            <a:r>
              <a:rPr lang="fr-FR" sz="4000" dirty="0">
                <a:latin typeface="Bahnschrift SemiBold" panose="020B0502040204020203" pitchFamily="34" charset="0"/>
              </a:rPr>
              <a:t>Visual studio:</a:t>
            </a:r>
          </a:p>
        </p:txBody>
      </p:sp>
      <p:sp>
        <p:nvSpPr>
          <p:cNvPr id="67" name="ZoneTexte 66">
            <a:extLst>
              <a:ext uri="{FF2B5EF4-FFF2-40B4-BE49-F238E27FC236}">
                <a16:creationId xmlns:a16="http://schemas.microsoft.com/office/drawing/2014/main" id="{BDA9E4D1-EA11-4820-AA1D-30938F75881B}"/>
              </a:ext>
            </a:extLst>
          </p:cNvPr>
          <p:cNvSpPr txBox="1"/>
          <p:nvPr/>
        </p:nvSpPr>
        <p:spPr>
          <a:xfrm>
            <a:off x="500009" y="1217270"/>
            <a:ext cx="11363218" cy="2821670"/>
          </a:xfrm>
          <a:prstGeom prst="rect">
            <a:avLst/>
          </a:prstGeom>
          <a:noFill/>
        </p:spPr>
        <p:txBody>
          <a:bodyPr wrap="square" rtlCol="0">
            <a:spAutoFit/>
          </a:bodyPr>
          <a:lstStyle/>
          <a:p>
            <a:pPr>
              <a:lnSpc>
                <a:spcPct val="115000"/>
              </a:lnSpc>
              <a:spcAft>
                <a:spcPts val="1000"/>
              </a:spcAft>
            </a:pPr>
            <a:r>
              <a:rPr lang="fr-FR" sz="3000" dirty="0">
                <a:effectLst/>
                <a:latin typeface="Bahnschrift Light Condensed" panose="020B0502040204020203" pitchFamily="34" charset="0"/>
                <a:ea typeface="Calibri" panose="020F0502020204030204" pitchFamily="34" charset="0"/>
                <a:cs typeface="Calibri" panose="020F0502020204030204" pitchFamily="34" charset="0"/>
              </a:rPr>
              <a:t>Microsoft Visual Studio est un IDE c'est a dire un environnement de développent. Il a été conçu par Microsoft et  La dernière version est Visual Studio 2022 </a:t>
            </a:r>
            <a:r>
              <a:rPr lang="fr-FR" sz="3000" dirty="0" err="1">
                <a:effectLst/>
                <a:latin typeface="Bahnschrift Light Condensed" panose="020B0502040204020203" pitchFamily="34" charset="0"/>
                <a:ea typeface="Calibri" panose="020F0502020204030204" pitchFamily="34" charset="0"/>
                <a:cs typeface="Calibri" panose="020F0502020204030204" pitchFamily="34" charset="0"/>
              </a:rPr>
              <a:t>Preview</a:t>
            </a:r>
            <a:r>
              <a:rPr lang="fr-FR" sz="3000" dirty="0">
                <a:effectLst/>
                <a:latin typeface="Bahnschrift Light Condensed" panose="020B0502040204020203" pitchFamily="34" charset="0"/>
                <a:ea typeface="Calibri" panose="020F0502020204030204" pitchFamily="34" charset="0"/>
                <a:cs typeface="Calibri" panose="020F0502020204030204" pitchFamily="34" charset="0"/>
              </a:rPr>
              <a:t>.</a:t>
            </a:r>
            <a:endParaRPr lang="fr-FR" sz="3000" dirty="0">
              <a:effectLst/>
              <a:latin typeface="Bahnschrift Light Condensed" panose="020B0502040204020203" pitchFamily="34" charset="0"/>
              <a:ea typeface="Calibri" panose="020F0502020204030204" pitchFamily="34" charset="0"/>
              <a:cs typeface="Times New Roman" panose="02020603050405020304" pitchFamily="18" charset="0"/>
            </a:endParaRPr>
          </a:p>
          <a:p>
            <a:pPr>
              <a:lnSpc>
                <a:spcPct val="115000"/>
              </a:lnSpc>
              <a:spcAft>
                <a:spcPts val="1000"/>
              </a:spcAft>
            </a:pPr>
            <a:r>
              <a:rPr lang="fr-FR" sz="3000" dirty="0">
                <a:effectLst/>
                <a:latin typeface="Bahnschrift Light Condensed" panose="020B0502040204020203" pitchFamily="34" charset="0"/>
                <a:ea typeface="Calibri" panose="020F0502020204030204" pitchFamily="34" charset="0"/>
                <a:cs typeface="Calibri" panose="020F0502020204030204" pitchFamily="34" charset="0"/>
              </a:rPr>
              <a:t>Visual Studio offre un ensemble complet d'outils de développement permettant de générer des applications bureautiques et des applications mobiles en utilisant des langages de programmation comme le c++, le c#, le java...</a:t>
            </a:r>
            <a:endParaRPr lang="fr-FR" sz="3000" dirty="0">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F9EC7696-2A7D-4F2D-A181-1657DC226B9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03242" y="4091068"/>
            <a:ext cx="2480956" cy="2480956"/>
          </a:xfrm>
          <a:prstGeom prst="rect">
            <a:avLst/>
          </a:prstGeom>
        </p:spPr>
      </p:pic>
      <p:sp>
        <p:nvSpPr>
          <p:cNvPr id="4" name="ZoneTexte 3">
            <a:extLst>
              <a:ext uri="{FF2B5EF4-FFF2-40B4-BE49-F238E27FC236}">
                <a16:creationId xmlns:a16="http://schemas.microsoft.com/office/drawing/2014/main" id="{70A5920C-E88A-4B53-965F-0CDA7DD48EFF}"/>
              </a:ext>
            </a:extLst>
          </p:cNvPr>
          <p:cNvSpPr txBox="1"/>
          <p:nvPr/>
        </p:nvSpPr>
        <p:spPr>
          <a:xfrm>
            <a:off x="2193785" y="6488668"/>
            <a:ext cx="2480956" cy="230832"/>
          </a:xfrm>
          <a:prstGeom prst="rect">
            <a:avLst/>
          </a:prstGeom>
          <a:noFill/>
        </p:spPr>
        <p:txBody>
          <a:bodyPr wrap="square" rtlCol="0">
            <a:spAutoFit/>
          </a:bodyPr>
          <a:lstStyle/>
          <a:p>
            <a:pPr algn="ctr"/>
            <a:r>
              <a:rPr lang="fr-FR" sz="900" dirty="0">
                <a:hlinkClick r:id="rId4" tooltip="https://schwabencode.com/blog/2019/10/18/Enable-CodeLens-in-Visual-Studio-2019"/>
              </a:rPr>
              <a:t>Cette photo</a:t>
            </a:r>
            <a:r>
              <a:rPr lang="fr-FR" sz="900" dirty="0"/>
              <a:t> est soumise à la licence </a:t>
            </a:r>
            <a:r>
              <a:rPr lang="fr-FR" sz="900" dirty="0">
                <a:hlinkClick r:id="rId5" tooltip="https://creativecommons.org/licenses/by/3.0/"/>
              </a:rPr>
              <a:t>CC BY</a:t>
            </a:r>
            <a:endParaRPr lang="fr-FR" sz="900" dirty="0"/>
          </a:p>
        </p:txBody>
      </p:sp>
    </p:spTree>
    <p:extLst>
      <p:ext uri="{BB962C8B-B14F-4D97-AF65-F5344CB8AC3E}">
        <p14:creationId xmlns:p14="http://schemas.microsoft.com/office/powerpoint/2010/main" val="29807663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68_TF33668227.potx" id="{F0D5A7CF-CB2C-478D-8806-7025D89260FA}" vid="{9DBAA9DB-DA82-43BC-A5ED-9DE8B0A8B61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Ressources humaines, à partir de 24Slides</Template>
  <TotalTime>463</TotalTime>
  <Words>1163</Words>
  <Application>Microsoft Office PowerPoint</Application>
  <PresentationFormat>Grand écran</PresentationFormat>
  <Paragraphs>97</Paragraphs>
  <Slides>20</Slides>
  <Notes>20</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20</vt:i4>
      </vt:variant>
    </vt:vector>
  </HeadingPairs>
  <TitlesOfParts>
    <vt:vector size="29" baseType="lpstr">
      <vt:lpstr>Arial</vt:lpstr>
      <vt:lpstr>Bahnschrift Light Condensed</vt:lpstr>
      <vt:lpstr>Bahnschrift Light SemiCondensed</vt:lpstr>
      <vt:lpstr>Bahnschrift SemiBold</vt:lpstr>
      <vt:lpstr>Bahnschrift SemiLight Condensed</vt:lpstr>
      <vt:lpstr>Calibri</vt:lpstr>
      <vt:lpstr>Calibri Light</vt:lpstr>
      <vt:lpstr>Segoe UI</vt:lpstr>
      <vt:lpstr>Thème Office</vt:lpstr>
      <vt:lpstr>Ressources humaines : diapositive 1</vt:lpstr>
      <vt:lpstr>Ressources humaines : diapositive 2</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lpstr>Ressources humaines : diapositive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Ressources humaines : diapositive 1</dc:title>
  <dc:creator>ABDOUL RAOUF GAMBO</dc:creator>
  <cp:lastModifiedBy>ABDOUL RAOUF GAMBO</cp:lastModifiedBy>
  <cp:revision>12</cp:revision>
  <dcterms:created xsi:type="dcterms:W3CDTF">2021-12-04T20:57:40Z</dcterms:created>
  <dcterms:modified xsi:type="dcterms:W3CDTF">2021-12-05T23:01:20Z</dcterms:modified>
</cp:coreProperties>
</file>